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handoutMasterIdLst>
    <p:handoutMasterId r:id="rId15"/>
  </p:handoutMasterIdLst>
  <p:sldIdLst>
    <p:sldId id="728" r:id="rId2"/>
    <p:sldId id="739" r:id="rId3"/>
    <p:sldId id="733" r:id="rId4"/>
    <p:sldId id="729" r:id="rId5"/>
    <p:sldId id="737" r:id="rId6"/>
    <p:sldId id="731" r:id="rId7"/>
    <p:sldId id="723" r:id="rId8"/>
    <p:sldId id="730" r:id="rId9"/>
    <p:sldId id="736" r:id="rId10"/>
    <p:sldId id="738" r:id="rId11"/>
    <p:sldId id="726" r:id="rId12"/>
    <p:sldId id="312" r:id="rId13"/>
  </p:sldIdLst>
  <p:sldSz cx="9144000" cy="6858000" type="screen4x3"/>
  <p:notesSz cx="6797675" cy="9874250"/>
  <p:custShowLst>
    <p:custShow name="Section 1" id="0">
      <p:sldLst/>
    </p:custShow>
    <p:custShow name="Section 4" id="1">
      <p:sldLst/>
    </p:custShow>
    <p:custShow name="Section 5" id="2">
      <p:sldLst/>
    </p:custShow>
    <p:custShow name="Section 2" id="3">
      <p:sldLst/>
    </p:custShow>
    <p:custShow name="Section 3" id="4">
      <p:sldLst/>
    </p:custShow>
    <p:custShow name="Section 6" id="5">
      <p:sldLst/>
    </p:custShow>
  </p:custShowLst>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99"/>
    <a:srgbClr val="800000"/>
    <a:srgbClr val="990033"/>
    <a:srgbClr val="009900"/>
    <a:srgbClr val="FFCC99"/>
    <a:srgbClr val="0033CC"/>
    <a:srgbClr val="0099CC"/>
    <a:srgbClr val="FF66FF"/>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434" autoAdjust="0"/>
  </p:normalViewPr>
  <p:slideViewPr>
    <p:cSldViewPr>
      <p:cViewPr varScale="1">
        <p:scale>
          <a:sx n="70" d="100"/>
          <a:sy n="70" d="100"/>
        </p:scale>
        <p:origin x="1590"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34" d="100"/>
          <a:sy n="34" d="100"/>
        </p:scale>
        <p:origin x="-1572" y="-90"/>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defTabSz="966621">
              <a:defRPr sz="1300" b="0"/>
            </a:lvl1pPr>
          </a:lstStyle>
          <a:p>
            <a:endParaRPr lang="en-US"/>
          </a:p>
        </p:txBody>
      </p:sp>
      <p:sp>
        <p:nvSpPr>
          <p:cNvPr id="93187" name="Rectangle 3"/>
          <p:cNvSpPr>
            <a:spLocks noGrp="1" noChangeArrowheads="1"/>
          </p:cNvSpPr>
          <p:nvPr>
            <p:ph type="dt" sz="quarter" idx="1"/>
          </p:nvPr>
        </p:nvSpPr>
        <p:spPr bwMode="auto">
          <a:xfrm>
            <a:off x="3849862"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algn="r" defTabSz="966621">
              <a:defRPr sz="1300" b="0"/>
            </a:lvl1pPr>
          </a:lstStyle>
          <a:p>
            <a:endParaRPr lang="en-US"/>
          </a:p>
        </p:txBody>
      </p:sp>
      <p:sp>
        <p:nvSpPr>
          <p:cNvPr id="93188" name="Rectangle 4"/>
          <p:cNvSpPr>
            <a:spLocks noGrp="1" noChangeArrowheads="1"/>
          </p:cNvSpPr>
          <p:nvPr>
            <p:ph type="ftr" sz="quarter" idx="2"/>
          </p:nvPr>
        </p:nvSpPr>
        <p:spPr bwMode="auto">
          <a:xfrm>
            <a:off x="0"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defTabSz="966621">
              <a:defRPr sz="1300" b="0"/>
            </a:lvl1pPr>
          </a:lstStyle>
          <a:p>
            <a:endParaRPr lang="en-US"/>
          </a:p>
        </p:txBody>
      </p:sp>
      <p:sp>
        <p:nvSpPr>
          <p:cNvPr id="93189" name="Rectangle 5"/>
          <p:cNvSpPr>
            <a:spLocks noGrp="1" noChangeArrowheads="1"/>
          </p:cNvSpPr>
          <p:nvPr>
            <p:ph type="sldNum" sz="quarter" idx="3"/>
          </p:nvPr>
        </p:nvSpPr>
        <p:spPr bwMode="auto">
          <a:xfrm>
            <a:off x="3849862"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algn="r" defTabSz="966621">
              <a:defRPr sz="1300" b="0"/>
            </a:lvl1pPr>
          </a:lstStyle>
          <a:p>
            <a:fld id="{76C46EF2-2FEB-4EE8-AEDE-0FC4BB063622}" type="slidenum">
              <a:rPr lang="en-US"/>
              <a:pPr/>
              <a:t>‹#›</a:t>
            </a:fld>
            <a:endParaRPr lang="en-US"/>
          </a:p>
        </p:txBody>
      </p:sp>
    </p:spTree>
    <p:extLst>
      <p:ext uri="{BB962C8B-B14F-4D97-AF65-F5344CB8AC3E}">
        <p14:creationId xmlns:p14="http://schemas.microsoft.com/office/powerpoint/2010/main" val="3304610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defTabSz="966621">
              <a:defRPr sz="1300" b="0"/>
            </a:lvl1pPr>
          </a:lstStyle>
          <a:p>
            <a:endParaRPr lang="en-US"/>
          </a:p>
        </p:txBody>
      </p:sp>
      <p:sp>
        <p:nvSpPr>
          <p:cNvPr id="98307" name="Rectangle 3"/>
          <p:cNvSpPr>
            <a:spLocks noGrp="1" noChangeArrowheads="1"/>
          </p:cNvSpPr>
          <p:nvPr>
            <p:ph type="dt" idx="1"/>
          </p:nvPr>
        </p:nvSpPr>
        <p:spPr bwMode="auto">
          <a:xfrm>
            <a:off x="3849862"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algn="r" defTabSz="966621">
              <a:defRPr sz="1300" b="0"/>
            </a:lvl1pPr>
          </a:lstStyle>
          <a:p>
            <a:endParaRPr lang="en-US"/>
          </a:p>
        </p:txBody>
      </p:sp>
      <p:sp>
        <p:nvSpPr>
          <p:cNvPr id="98308" name="Rectangle 4"/>
          <p:cNvSpPr>
            <a:spLocks noGrp="1" noRot="1" noChangeAspect="1" noChangeArrowheads="1" noTextEdit="1"/>
          </p:cNvSpPr>
          <p:nvPr>
            <p:ph type="sldImg" idx="2"/>
          </p:nvPr>
        </p:nvSpPr>
        <p:spPr bwMode="auto">
          <a:xfrm>
            <a:off x="930275" y="741363"/>
            <a:ext cx="4937125"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8309" name="Rectangle 5"/>
          <p:cNvSpPr>
            <a:spLocks noGrp="1" noChangeArrowheads="1"/>
          </p:cNvSpPr>
          <p:nvPr>
            <p:ph type="body" sz="quarter" idx="3"/>
          </p:nvPr>
        </p:nvSpPr>
        <p:spPr bwMode="auto">
          <a:xfrm>
            <a:off x="680384" y="4690945"/>
            <a:ext cx="5436909" cy="4441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10" name="Rectangle 6"/>
          <p:cNvSpPr>
            <a:spLocks noGrp="1" noChangeArrowheads="1"/>
          </p:cNvSpPr>
          <p:nvPr>
            <p:ph type="ftr" sz="quarter" idx="4"/>
          </p:nvPr>
        </p:nvSpPr>
        <p:spPr bwMode="auto">
          <a:xfrm>
            <a:off x="0"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defTabSz="966621">
              <a:defRPr sz="1300" b="0"/>
            </a:lvl1pPr>
          </a:lstStyle>
          <a:p>
            <a:endParaRPr lang="en-US"/>
          </a:p>
        </p:txBody>
      </p:sp>
      <p:sp>
        <p:nvSpPr>
          <p:cNvPr id="98311" name="Rectangle 7"/>
          <p:cNvSpPr>
            <a:spLocks noGrp="1" noChangeArrowheads="1"/>
          </p:cNvSpPr>
          <p:nvPr>
            <p:ph type="sldNum" sz="quarter" idx="5"/>
          </p:nvPr>
        </p:nvSpPr>
        <p:spPr bwMode="auto">
          <a:xfrm>
            <a:off x="3849862"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algn="r" defTabSz="966621">
              <a:defRPr sz="1300" b="0"/>
            </a:lvl1pPr>
          </a:lstStyle>
          <a:p>
            <a:fld id="{2341242E-D0D6-4609-B697-F62787828402}" type="slidenum">
              <a:rPr lang="en-US"/>
              <a:pPr/>
              <a:t>‹#›</a:t>
            </a:fld>
            <a:endParaRPr lang="en-US"/>
          </a:p>
        </p:txBody>
      </p:sp>
    </p:spTree>
    <p:extLst>
      <p:ext uri="{BB962C8B-B14F-4D97-AF65-F5344CB8AC3E}">
        <p14:creationId xmlns:p14="http://schemas.microsoft.com/office/powerpoint/2010/main" val="10970905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1026"/>
          <p:cNvSpPr>
            <a:spLocks noGrp="1" noChangeArrowheads="1"/>
          </p:cNvSpPr>
          <p:nvPr>
            <p:ph type="ctrTitle"/>
          </p:nvPr>
        </p:nvSpPr>
        <p:spPr>
          <a:xfrm>
            <a:off x="685800" y="2133600"/>
            <a:ext cx="7772400" cy="1470025"/>
          </a:xfrm>
          <a:prstGeom prst="rect">
            <a:avLst/>
          </a:prstGeom>
        </p:spPr>
        <p:txBody>
          <a:bodyPr/>
          <a:lstStyle>
            <a:lvl1pPr>
              <a:defRPr sz="5400"/>
            </a:lvl1pPr>
          </a:lstStyle>
          <a:p>
            <a:pPr lvl="0"/>
            <a:r>
              <a:rPr lang="en-US" noProof="0" smtClean="0"/>
              <a:t>Click to edit Master title style</a:t>
            </a:r>
          </a:p>
        </p:txBody>
      </p:sp>
      <p:sp>
        <p:nvSpPr>
          <p:cNvPr id="3075" name="Rectangle 1027"/>
          <p:cNvSpPr>
            <a:spLocks noGrp="1" noChangeArrowheads="1"/>
          </p:cNvSpPr>
          <p:nvPr>
            <p:ph type="subTitle" idx="1"/>
          </p:nvPr>
        </p:nvSpPr>
        <p:spPr>
          <a:xfrm>
            <a:off x="1295400" y="3733800"/>
            <a:ext cx="6477000" cy="1524000"/>
          </a:xfrm>
        </p:spPr>
        <p:txBody>
          <a:bodyPr/>
          <a:lstStyle>
            <a:lvl1pPr marL="0" indent="0" algn="ctr">
              <a:defRPr sz="2800" b="1"/>
            </a:lvl1pPr>
          </a:lstStyle>
          <a:p>
            <a:pPr lvl="0"/>
            <a:r>
              <a:rPr lang="en-US" noProof="0" smtClean="0"/>
              <a:t>Click to edit Master subtitle style</a:t>
            </a:r>
          </a:p>
        </p:txBody>
      </p:sp>
      <p:sp>
        <p:nvSpPr>
          <p:cNvPr id="3076" name="Rectangle 1028"/>
          <p:cNvSpPr>
            <a:spLocks noGrp="1" noChangeArrowheads="1"/>
          </p:cNvSpPr>
          <p:nvPr>
            <p:ph type="dt" sz="half" idx="2"/>
          </p:nvPr>
        </p:nvSpPr>
        <p:spPr/>
        <p:txBody>
          <a:bodyPr/>
          <a:lstStyle>
            <a:lvl1pPr>
              <a:defRPr/>
            </a:lvl1pPr>
          </a:lstStyle>
          <a:p>
            <a:endParaRPr lang="en-US"/>
          </a:p>
        </p:txBody>
      </p:sp>
      <p:sp>
        <p:nvSpPr>
          <p:cNvPr id="3077" name="Rectangle 1029"/>
          <p:cNvSpPr>
            <a:spLocks noGrp="1" noChangeArrowheads="1"/>
          </p:cNvSpPr>
          <p:nvPr>
            <p:ph type="ftr" sz="quarter" idx="3"/>
          </p:nvPr>
        </p:nvSpPr>
        <p:spPr/>
        <p:txBody>
          <a:bodyPr/>
          <a:lstStyle>
            <a:lvl1pPr>
              <a:defRPr/>
            </a:lvl1pPr>
          </a:lstStyle>
          <a:p>
            <a:endParaRPr lang="en-US"/>
          </a:p>
        </p:txBody>
      </p:sp>
      <p:sp>
        <p:nvSpPr>
          <p:cNvPr id="3078" name="Rectangle 1030"/>
          <p:cNvSpPr>
            <a:spLocks noGrp="1" noChangeArrowheads="1"/>
          </p:cNvSpPr>
          <p:nvPr>
            <p:ph type="sldNum" sz="quarter" idx="4"/>
          </p:nvPr>
        </p:nvSpPr>
        <p:spPr>
          <a:xfrm>
            <a:off x="6858000" y="6572250"/>
            <a:ext cx="2133600" cy="476250"/>
          </a:xfrm>
          <a:extLst>
            <a:ext uri="{909E8E84-426E-40DD-AFC4-6F175D3DCCD1}">
              <a14:hiddenFill xmlns:a14="http://schemas.microsoft.com/office/drawing/2010/main">
                <a:solidFill>
                  <a:schemeClr val="accent1"/>
                </a:solidFill>
              </a14:hiddenFill>
            </a:ext>
          </a:extLst>
        </p:spPr>
        <p:txBody>
          <a:bodyPr/>
          <a:lstStyle>
            <a:lvl1pPr>
              <a:defRPr/>
            </a:lvl1pPr>
          </a:lstStyle>
          <a:p>
            <a:r>
              <a:rPr lang="en-US"/>
              <a:t>Page </a:t>
            </a:r>
            <a:fld id="{0AD88DE5-9CD2-4250-A343-9D2090B515C7}" type="slidenum">
              <a:rPr lang="en-US"/>
              <a:pPr/>
              <a:t>‹#›</a:t>
            </a:fld>
            <a:endParaRPr lang="en-US"/>
          </a:p>
        </p:txBody>
      </p:sp>
      <p:sp>
        <p:nvSpPr>
          <p:cNvPr id="3079" name="Rectangle 1031"/>
          <p:cNvSpPr>
            <a:spLocks noChangeArrowheads="1"/>
          </p:cNvSpPr>
          <p:nvPr userDrawn="1"/>
        </p:nvSpPr>
        <p:spPr bwMode="auto">
          <a:xfrm>
            <a:off x="0" y="4762"/>
            <a:ext cx="9144000" cy="681037"/>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wrap="none" anchor="ctr"/>
          <a:lstStyle/>
          <a:p>
            <a:endParaRPr lang="en-US"/>
          </a:p>
        </p:txBody>
      </p:sp>
      <p:pic>
        <p:nvPicPr>
          <p:cNvPr id="3082" name="Picture 1034" descr="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86513"/>
            <a:ext cx="444500" cy="457200"/>
          </a:xfrm>
          <a:prstGeom prst="rect">
            <a:avLst/>
          </a:prstGeom>
          <a:noFill/>
          <a:extLst>
            <a:ext uri="{909E8E84-426E-40DD-AFC4-6F175D3DCCD1}">
              <a14:hiddenFill xmlns:a14="http://schemas.microsoft.com/office/drawing/2010/main">
                <a:solidFill>
                  <a:srgbClr val="FFFFFF"/>
                </a:solidFill>
              </a14:hiddenFill>
            </a:ext>
          </a:extLst>
        </p:spPr>
      </p:pic>
      <p:sp>
        <p:nvSpPr>
          <p:cNvPr id="3083" name="Line 1035"/>
          <p:cNvSpPr>
            <a:spLocks noChangeShapeType="1"/>
          </p:cNvSpPr>
          <p:nvPr userDrawn="1"/>
        </p:nvSpPr>
        <p:spPr bwMode="auto">
          <a:xfrm>
            <a:off x="436563" y="6615113"/>
            <a:ext cx="8707437" cy="0"/>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0BED41AA-002C-400C-9E2A-A23756BD25F7}" type="slidenum">
              <a:rPr lang="en-US"/>
              <a:pPr/>
              <a:t>‹#›</a:t>
            </a:fld>
            <a:endParaRPr lang="en-US"/>
          </a:p>
        </p:txBody>
      </p:sp>
    </p:spTree>
    <p:extLst>
      <p:ext uri="{BB962C8B-B14F-4D97-AF65-F5344CB8AC3E}">
        <p14:creationId xmlns:p14="http://schemas.microsoft.com/office/powerpoint/2010/main" val="241588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533400"/>
            <a:ext cx="2057400" cy="29718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533400"/>
            <a:ext cx="6019800" cy="2971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750AD3E6-3993-48BE-A24F-F3F747AC05FB}" type="slidenum">
              <a:rPr lang="en-US"/>
              <a:pPr/>
              <a:t>‹#›</a:t>
            </a:fld>
            <a:endParaRPr lang="en-US"/>
          </a:p>
        </p:txBody>
      </p:sp>
    </p:spTree>
    <p:extLst>
      <p:ext uri="{BB962C8B-B14F-4D97-AF65-F5344CB8AC3E}">
        <p14:creationId xmlns:p14="http://schemas.microsoft.com/office/powerpoint/2010/main" val="3640665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762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447800"/>
            <a:ext cx="38481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33900" y="1447800"/>
            <a:ext cx="3848100" cy="95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33900" y="2552700"/>
            <a:ext cx="3848100" cy="95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858000" y="6557963"/>
            <a:ext cx="2133600" cy="476250"/>
          </a:xfrm>
        </p:spPr>
        <p:txBody>
          <a:bodyPr/>
          <a:lstStyle>
            <a:lvl1pPr>
              <a:defRPr/>
            </a:lvl1pPr>
          </a:lstStyle>
          <a:p>
            <a:r>
              <a:rPr lang="en-US"/>
              <a:t>Page </a:t>
            </a:r>
            <a:fld id="{59DE377F-B5B8-4D86-97F5-2A5EA8C618F5}" type="slidenum">
              <a:rPr lang="en-US"/>
              <a:pPr/>
              <a:t>‹#›</a:t>
            </a:fld>
            <a:endParaRPr lang="en-US"/>
          </a:p>
        </p:txBody>
      </p:sp>
      <p:sp>
        <p:nvSpPr>
          <p:cNvPr id="9" name="Text Box 144"/>
          <p:cNvSpPr txBox="1">
            <a:spLocks noChangeArrowheads="1"/>
          </p:cNvSpPr>
          <p:nvPr userDrawn="1"/>
        </p:nvSpPr>
        <p:spPr bwMode="auto">
          <a:xfrm>
            <a:off x="5638800" y="6400800"/>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0" i="1" dirty="0">
                <a:solidFill>
                  <a:srgbClr val="CC0000"/>
                </a:solidFill>
              </a:rPr>
              <a:t>Source: </a:t>
            </a:r>
            <a:r>
              <a:rPr lang="en-US" sz="900" b="0" i="1" dirty="0">
                <a:solidFill>
                  <a:srgbClr val="0000FF"/>
                </a:solidFill>
              </a:rPr>
              <a:t>Gallup Pakistan- BHC National Public Opinion Poll </a:t>
            </a:r>
            <a:r>
              <a:rPr lang="en-US" sz="900" b="0" i="1" dirty="0" smtClean="0">
                <a:solidFill>
                  <a:srgbClr val="0000FF"/>
                </a:solidFill>
              </a:rPr>
              <a:t>2012</a:t>
            </a:r>
            <a:endParaRPr lang="en-US" sz="900" b="0" i="1" dirty="0">
              <a:solidFill>
                <a:srgbClr val="0000FF"/>
              </a:solidFill>
            </a:endParaRPr>
          </a:p>
        </p:txBody>
      </p:sp>
    </p:spTree>
    <p:extLst>
      <p:ext uri="{BB962C8B-B14F-4D97-AF65-F5344CB8AC3E}">
        <p14:creationId xmlns:p14="http://schemas.microsoft.com/office/powerpoint/2010/main" val="2727404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C50FD4F0-214A-4A92-A75E-034E3BC3C017}" type="slidenum">
              <a:rPr lang="en-US"/>
              <a:pPr/>
              <a:t>‹#›</a:t>
            </a:fld>
            <a:endParaRPr lang="en-US"/>
          </a:p>
        </p:txBody>
      </p:sp>
    </p:spTree>
    <p:extLst>
      <p:ext uri="{BB962C8B-B14F-4D97-AF65-F5344CB8AC3E}">
        <p14:creationId xmlns:p14="http://schemas.microsoft.com/office/powerpoint/2010/main" val="2469854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64EFCA31-029E-4B03-8CB9-F44C134475CF}" type="slidenum">
              <a:rPr lang="en-US"/>
              <a:pPr/>
              <a:t>‹#›</a:t>
            </a:fld>
            <a:endParaRPr lang="en-US"/>
          </a:p>
        </p:txBody>
      </p:sp>
    </p:spTree>
    <p:extLst>
      <p:ext uri="{BB962C8B-B14F-4D97-AF65-F5344CB8AC3E}">
        <p14:creationId xmlns:p14="http://schemas.microsoft.com/office/powerpoint/2010/main" val="2432570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447800"/>
            <a:ext cx="3848100" cy="205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447800"/>
            <a:ext cx="3848100" cy="205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18BB16A8-0E89-430B-AC1D-A82CC87FC459}" type="slidenum">
              <a:rPr lang="en-US"/>
              <a:pPr/>
              <a:t>‹#›</a:t>
            </a:fld>
            <a:endParaRPr lang="en-US"/>
          </a:p>
        </p:txBody>
      </p:sp>
      <p:sp>
        <p:nvSpPr>
          <p:cNvPr id="8" name="Text Box 144"/>
          <p:cNvSpPr txBox="1">
            <a:spLocks noChangeArrowheads="1"/>
          </p:cNvSpPr>
          <p:nvPr userDrawn="1"/>
        </p:nvSpPr>
        <p:spPr bwMode="auto">
          <a:xfrm>
            <a:off x="5638800" y="6400800"/>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0" i="1" dirty="0">
                <a:solidFill>
                  <a:srgbClr val="CC0000"/>
                </a:solidFill>
              </a:rPr>
              <a:t>Source: </a:t>
            </a:r>
            <a:r>
              <a:rPr lang="en-US" sz="900" b="0" i="1" dirty="0">
                <a:solidFill>
                  <a:srgbClr val="0000FF"/>
                </a:solidFill>
              </a:rPr>
              <a:t>Gallup Pakistan- BHC National Public Opinion Poll </a:t>
            </a:r>
            <a:r>
              <a:rPr lang="en-US" sz="900" b="0" i="1" dirty="0" smtClean="0">
                <a:solidFill>
                  <a:srgbClr val="0000FF"/>
                </a:solidFill>
              </a:rPr>
              <a:t>2012</a:t>
            </a:r>
            <a:endParaRPr lang="en-US" sz="900" b="0" i="1" dirty="0">
              <a:solidFill>
                <a:srgbClr val="0000FF"/>
              </a:solidFill>
            </a:endParaRPr>
          </a:p>
        </p:txBody>
      </p:sp>
    </p:spTree>
    <p:extLst>
      <p:ext uri="{BB962C8B-B14F-4D97-AF65-F5344CB8AC3E}">
        <p14:creationId xmlns:p14="http://schemas.microsoft.com/office/powerpoint/2010/main" val="211760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Page </a:t>
            </a:r>
            <a:fld id="{32EA03E3-D893-4F9A-8B1B-4DE0F072742C}" type="slidenum">
              <a:rPr lang="en-US"/>
              <a:pPr/>
              <a:t>‹#›</a:t>
            </a:fld>
            <a:endParaRPr lang="en-US"/>
          </a:p>
        </p:txBody>
      </p:sp>
      <p:sp>
        <p:nvSpPr>
          <p:cNvPr id="10" name="Text Box 144"/>
          <p:cNvSpPr txBox="1">
            <a:spLocks noChangeArrowheads="1"/>
          </p:cNvSpPr>
          <p:nvPr userDrawn="1"/>
        </p:nvSpPr>
        <p:spPr bwMode="auto">
          <a:xfrm>
            <a:off x="5638800" y="6400800"/>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0" i="1" dirty="0">
                <a:solidFill>
                  <a:srgbClr val="CC0000"/>
                </a:solidFill>
              </a:rPr>
              <a:t>Source: </a:t>
            </a:r>
            <a:r>
              <a:rPr lang="en-US" sz="900" b="0" i="1" dirty="0">
                <a:solidFill>
                  <a:srgbClr val="0000FF"/>
                </a:solidFill>
              </a:rPr>
              <a:t>Gallup Pakistan- BHC National Public Opinion Poll </a:t>
            </a:r>
            <a:r>
              <a:rPr lang="en-US" sz="900" b="0" i="1" dirty="0" smtClean="0">
                <a:solidFill>
                  <a:srgbClr val="0000FF"/>
                </a:solidFill>
              </a:rPr>
              <a:t>2012</a:t>
            </a:r>
            <a:endParaRPr lang="en-US" sz="900" b="0" i="1" dirty="0">
              <a:solidFill>
                <a:srgbClr val="0000FF"/>
              </a:solidFill>
            </a:endParaRPr>
          </a:p>
        </p:txBody>
      </p:sp>
    </p:spTree>
    <p:extLst>
      <p:ext uri="{BB962C8B-B14F-4D97-AF65-F5344CB8AC3E}">
        <p14:creationId xmlns:p14="http://schemas.microsoft.com/office/powerpoint/2010/main" val="303798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Page </a:t>
            </a:r>
            <a:fld id="{6A01EF1E-9F97-4A89-B012-F8E526082FFE}" type="slidenum">
              <a:rPr lang="en-US"/>
              <a:pPr/>
              <a:t>‹#›</a:t>
            </a:fld>
            <a:endParaRPr lang="en-US"/>
          </a:p>
        </p:txBody>
      </p:sp>
    </p:spTree>
    <p:extLst>
      <p:ext uri="{BB962C8B-B14F-4D97-AF65-F5344CB8AC3E}">
        <p14:creationId xmlns:p14="http://schemas.microsoft.com/office/powerpoint/2010/main" val="42398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Page </a:t>
            </a:r>
            <a:fld id="{EE976782-CBDC-40BA-B555-636C264A76B4}" type="slidenum">
              <a:rPr lang="en-US"/>
              <a:pPr/>
              <a:t>‹#›</a:t>
            </a:fld>
            <a:endParaRPr lang="en-US"/>
          </a:p>
        </p:txBody>
      </p:sp>
    </p:spTree>
    <p:extLst>
      <p:ext uri="{BB962C8B-B14F-4D97-AF65-F5344CB8AC3E}">
        <p14:creationId xmlns:p14="http://schemas.microsoft.com/office/powerpoint/2010/main" val="66042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3394ED08-0A29-41AA-BE5B-41D885BD859F}" type="slidenum">
              <a:rPr lang="en-US"/>
              <a:pPr/>
              <a:t>‹#›</a:t>
            </a:fld>
            <a:endParaRPr lang="en-US"/>
          </a:p>
        </p:txBody>
      </p:sp>
    </p:spTree>
    <p:extLst>
      <p:ext uri="{BB962C8B-B14F-4D97-AF65-F5344CB8AC3E}">
        <p14:creationId xmlns:p14="http://schemas.microsoft.com/office/powerpoint/2010/main" val="7860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ACF1DF80-50A5-45CA-9028-43B23080EA69}" type="slidenum">
              <a:rPr lang="en-US"/>
              <a:pPr/>
              <a:t>‹#›</a:t>
            </a:fld>
            <a:endParaRPr lang="en-US"/>
          </a:p>
        </p:txBody>
      </p:sp>
    </p:spTree>
    <p:extLst>
      <p:ext uri="{BB962C8B-B14F-4D97-AF65-F5344CB8AC3E}">
        <p14:creationId xmlns:p14="http://schemas.microsoft.com/office/powerpoint/2010/main" val="1443939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33400" y="1447800"/>
            <a:ext cx="78486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sp>
        <p:nvSpPr>
          <p:cNvPr id="1031" name="Rectangle 7"/>
          <p:cNvSpPr>
            <a:spLocks noChangeArrowheads="1"/>
          </p:cNvSpPr>
          <p:nvPr userDrawn="1"/>
        </p:nvSpPr>
        <p:spPr bwMode="auto">
          <a:xfrm>
            <a:off x="0" y="4763"/>
            <a:ext cx="9144000" cy="690562"/>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wrap="none" anchor="ctr"/>
          <a:lstStyle/>
          <a:p>
            <a:pPr algn="ctr"/>
            <a:endParaRPr lang="en-US" b="0"/>
          </a:p>
        </p:txBody>
      </p:sp>
      <p:sp>
        <p:nvSpPr>
          <p:cNvPr id="1030" name="Rectangle 6"/>
          <p:cNvSpPr>
            <a:spLocks noGrp="1" noChangeArrowheads="1"/>
          </p:cNvSpPr>
          <p:nvPr>
            <p:ph type="sldNum" sz="quarter" idx="4"/>
          </p:nvPr>
        </p:nvSpPr>
        <p:spPr bwMode="auto">
          <a:xfrm>
            <a:off x="6858000" y="6557963"/>
            <a:ext cx="2133600" cy="476250"/>
          </a:xfrm>
          <a:prstGeom prst="rect">
            <a:avLst/>
          </a:prstGeom>
          <a:noFill/>
          <a:ln>
            <a:noFill/>
          </a:ln>
          <a:effectLst/>
          <a:extLst>
            <a:ext uri="{909E8E84-426E-40DD-AFC4-6F175D3DCCD1}">
              <a14:hiddenFill xmlns:a14="http://schemas.microsoft.com/office/drawing/2010/main">
                <a:solidFill>
                  <a:srgbClr val="00808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600" b="0">
                <a:solidFill>
                  <a:schemeClr val="accent2"/>
                </a:solidFill>
                <a:latin typeface="+mn-lt"/>
              </a:defRPr>
            </a:lvl1pPr>
          </a:lstStyle>
          <a:p>
            <a:r>
              <a:rPr lang="en-US"/>
              <a:t>Page </a:t>
            </a:r>
            <a:fld id="{8392E0F0-12A5-4E79-802C-B9B44269A544}" type="slidenum">
              <a:rPr lang="en-US"/>
              <a:pPr/>
              <a:t>‹#›</a:t>
            </a:fld>
            <a:endParaRPr lang="en-US"/>
          </a:p>
        </p:txBody>
      </p:sp>
      <p:pic>
        <p:nvPicPr>
          <p:cNvPr id="1038" name="Picture 14" descr="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386513"/>
            <a:ext cx="444500" cy="457200"/>
          </a:xfrm>
          <a:prstGeom prst="rect">
            <a:avLst/>
          </a:prstGeom>
          <a:noFill/>
          <a:extLst>
            <a:ext uri="{909E8E84-426E-40DD-AFC4-6F175D3DCCD1}">
              <a14:hiddenFill xmlns:a14="http://schemas.microsoft.com/office/drawing/2010/main">
                <a:solidFill>
                  <a:srgbClr val="FFFFFF"/>
                </a:solidFill>
              </a14:hiddenFill>
            </a:ext>
          </a:extLst>
        </p:spPr>
      </p:pic>
      <p:sp>
        <p:nvSpPr>
          <p:cNvPr id="1039" name="Line 15"/>
          <p:cNvSpPr>
            <a:spLocks noChangeShapeType="1"/>
          </p:cNvSpPr>
          <p:nvPr userDrawn="1"/>
        </p:nvSpPr>
        <p:spPr bwMode="auto">
          <a:xfrm>
            <a:off x="436563" y="6615113"/>
            <a:ext cx="8707437" cy="0"/>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3200" b="1">
          <a:solidFill>
            <a:srgbClr val="CC00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2pPr>
      <a:lvl3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3pPr>
      <a:lvl4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4pPr>
      <a:lvl5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5pPr>
      <a:lvl6pPr marL="4572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6pPr>
      <a:lvl7pPr marL="9144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7pPr>
      <a:lvl8pPr marL="13716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8pPr>
      <a:lvl9pPr marL="18288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9pPr>
    </p:titleStyle>
    <p:bodyStyle>
      <a:lvl1pPr marL="342900" indent="-342900" algn="l" rtl="0" fontAlgn="base">
        <a:spcBef>
          <a:spcPct val="20000"/>
        </a:spcBef>
        <a:spcAft>
          <a:spcPct val="0"/>
        </a:spcAft>
        <a:defRPr sz="2400">
          <a:solidFill>
            <a:schemeClr val="accent2"/>
          </a:solidFill>
          <a:latin typeface="+mn-lt"/>
          <a:ea typeface="+mn-ea"/>
          <a:cs typeface="+mn-cs"/>
        </a:defRPr>
      </a:lvl1pPr>
      <a:lvl2pPr marL="742950" indent="-285750" algn="l" rtl="0" fontAlgn="base">
        <a:spcBef>
          <a:spcPct val="20000"/>
        </a:spcBef>
        <a:spcAft>
          <a:spcPct val="0"/>
        </a:spcAft>
        <a:buChar char="•"/>
        <a:defRPr sz="2000">
          <a:solidFill>
            <a:schemeClr val="accent2"/>
          </a:solidFill>
          <a:latin typeface="+mn-lt"/>
          <a:cs typeface="+mn-cs"/>
        </a:defRPr>
      </a:lvl2pPr>
      <a:lvl3pPr marL="1143000" indent="-228600" algn="l" rtl="0" fontAlgn="base">
        <a:spcBef>
          <a:spcPct val="20000"/>
        </a:spcBef>
        <a:spcAft>
          <a:spcPct val="0"/>
        </a:spcAft>
        <a:buChar char="o"/>
        <a:defRPr sz="2000">
          <a:solidFill>
            <a:schemeClr val="accent2"/>
          </a:solidFill>
          <a:latin typeface="+mn-lt"/>
          <a:cs typeface="+mn-cs"/>
        </a:defRPr>
      </a:lvl3pPr>
      <a:lvl4pPr marL="1600200" indent="-228600" algn="l" rtl="0" fontAlgn="base">
        <a:spcBef>
          <a:spcPct val="20000"/>
        </a:spcBef>
        <a:spcAft>
          <a:spcPct val="0"/>
        </a:spcAft>
        <a:buChar char="–"/>
        <a:defRPr sz="2000">
          <a:solidFill>
            <a:schemeClr val="accent2"/>
          </a:solidFill>
          <a:latin typeface="+mn-lt"/>
          <a:cs typeface="+mn-cs"/>
        </a:defRPr>
      </a:lvl4pPr>
      <a:lvl5pPr marL="2057400" indent="-228600" algn="l" rtl="0" fontAlgn="base">
        <a:spcBef>
          <a:spcPct val="20000"/>
        </a:spcBef>
        <a:spcAft>
          <a:spcPct val="0"/>
        </a:spcAft>
        <a:buChar char="»"/>
        <a:defRPr sz="2000">
          <a:solidFill>
            <a:schemeClr val="accent2"/>
          </a:solidFill>
          <a:latin typeface="+mn-lt"/>
          <a:cs typeface="+mn-cs"/>
        </a:defRPr>
      </a:lvl5pPr>
      <a:lvl6pPr marL="2514600" indent="-228600" algn="l" rtl="0" fontAlgn="base">
        <a:spcBef>
          <a:spcPct val="20000"/>
        </a:spcBef>
        <a:spcAft>
          <a:spcPct val="0"/>
        </a:spcAft>
        <a:buChar char="»"/>
        <a:defRPr sz="2000">
          <a:solidFill>
            <a:schemeClr val="accent2"/>
          </a:solidFill>
          <a:latin typeface="+mn-lt"/>
          <a:cs typeface="+mn-cs"/>
        </a:defRPr>
      </a:lvl6pPr>
      <a:lvl7pPr marL="2971800" indent="-228600" algn="l" rtl="0" fontAlgn="base">
        <a:spcBef>
          <a:spcPct val="20000"/>
        </a:spcBef>
        <a:spcAft>
          <a:spcPct val="0"/>
        </a:spcAft>
        <a:buChar char="»"/>
        <a:defRPr sz="2000">
          <a:solidFill>
            <a:schemeClr val="accent2"/>
          </a:solidFill>
          <a:latin typeface="+mn-lt"/>
          <a:cs typeface="+mn-cs"/>
        </a:defRPr>
      </a:lvl7pPr>
      <a:lvl8pPr marL="3429000" indent="-228600" algn="l" rtl="0" fontAlgn="base">
        <a:spcBef>
          <a:spcPct val="20000"/>
        </a:spcBef>
        <a:spcAft>
          <a:spcPct val="0"/>
        </a:spcAft>
        <a:buChar char="»"/>
        <a:defRPr sz="2000">
          <a:solidFill>
            <a:schemeClr val="accent2"/>
          </a:solidFill>
          <a:latin typeface="+mn-lt"/>
          <a:cs typeface="+mn-cs"/>
        </a:defRPr>
      </a:lvl8pPr>
      <a:lvl9pPr marL="3886200" indent="-228600" algn="l" rtl="0" fontAlgn="base">
        <a:spcBef>
          <a:spcPct val="20000"/>
        </a:spcBef>
        <a:spcAft>
          <a:spcPct val="0"/>
        </a:spcAft>
        <a:buChar char="»"/>
        <a:defRPr sz="2000">
          <a:solidFill>
            <a:schemeClr val="accent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646" y="2725905"/>
            <a:ext cx="7772400" cy="1470025"/>
          </a:xfrm>
        </p:spPr>
        <p:txBody>
          <a:bodyPr>
            <a:normAutofit fontScale="90000"/>
          </a:bodyPr>
          <a:lstStyle/>
          <a:p>
            <a:r>
              <a:rPr lang="en-US" sz="6000" b="1" dirty="0" smtClean="0"/>
              <a:t>CHINA </a:t>
            </a:r>
            <a:br>
              <a:rPr lang="en-US" sz="6000" b="1" dirty="0" smtClean="0"/>
            </a:br>
            <a:r>
              <a:rPr lang="en-US" sz="6000" b="1" dirty="0" smtClean="0"/>
              <a:t>STUDY CIRCLE</a:t>
            </a:r>
            <a:endParaRPr lang="en-US" sz="6000" b="1" dirty="0"/>
          </a:p>
        </p:txBody>
      </p:sp>
      <p:sp>
        <p:nvSpPr>
          <p:cNvPr id="3" name="Subtitle 2"/>
          <p:cNvSpPr>
            <a:spLocks noGrp="1"/>
          </p:cNvSpPr>
          <p:nvPr>
            <p:ph type="subTitle" idx="1"/>
          </p:nvPr>
        </p:nvSpPr>
        <p:spPr>
          <a:xfrm>
            <a:off x="1206500" y="1619250"/>
            <a:ext cx="6400800" cy="1447800"/>
          </a:xfrm>
        </p:spPr>
        <p:txBody>
          <a:bodyPr>
            <a:normAutofit/>
          </a:bodyPr>
          <a:lstStyle/>
          <a:p>
            <a:r>
              <a:rPr lang="en-US" sz="3600" dirty="0" smtClean="0">
                <a:solidFill>
                  <a:schemeClr val="bg1">
                    <a:lumMod val="50000"/>
                  </a:schemeClr>
                </a:solidFill>
              </a:rPr>
              <a:t>Islamabad’s Informal</a:t>
            </a:r>
            <a:endParaRPr lang="en-US" sz="3600" dirty="0">
              <a:solidFill>
                <a:schemeClr val="bg1">
                  <a:lumMod val="50000"/>
                </a:schemeClr>
              </a:solidFill>
            </a:endParaRPr>
          </a:p>
        </p:txBody>
      </p:sp>
      <p:pic>
        <p:nvPicPr>
          <p:cNvPr id="1026" name="Picture 2" descr="Image result for globe phot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174" y="2412175"/>
            <a:ext cx="1928564" cy="212419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china flag"/>
          <p:cNvSpPr>
            <a:spLocks noChangeAspect="1" noChangeArrowheads="1"/>
          </p:cNvSpPr>
          <p:nvPr/>
        </p:nvSpPr>
        <p:spPr bwMode="auto">
          <a:xfrm>
            <a:off x="129646" y="-180578"/>
            <a:ext cx="254000" cy="381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result for china flag"/>
          <p:cNvSpPr>
            <a:spLocks noChangeAspect="1" noChangeArrowheads="1"/>
          </p:cNvSpPr>
          <p:nvPr/>
        </p:nvSpPr>
        <p:spPr bwMode="auto">
          <a:xfrm>
            <a:off x="256646" y="9922"/>
            <a:ext cx="254000" cy="381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china flag"/>
          <p:cNvSpPr>
            <a:spLocks noChangeAspect="1" noChangeArrowheads="1"/>
          </p:cNvSpPr>
          <p:nvPr/>
        </p:nvSpPr>
        <p:spPr bwMode="auto">
          <a:xfrm>
            <a:off x="383646" y="200422"/>
            <a:ext cx="254000" cy="381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Image result for china fla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2743200"/>
            <a:ext cx="1828800" cy="1447819"/>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2"/>
          <p:cNvSpPr txBox="1">
            <a:spLocks/>
          </p:cNvSpPr>
          <p:nvPr/>
        </p:nvSpPr>
        <p:spPr>
          <a:xfrm>
            <a:off x="1295400" y="4876800"/>
            <a:ext cx="6400800" cy="144780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3600" dirty="0" smtClean="0"/>
              <a:t>Fourteen</a:t>
            </a:r>
            <a:r>
              <a:rPr lang="en-US" sz="3600" dirty="0" smtClean="0"/>
              <a:t>th </a:t>
            </a:r>
            <a:r>
              <a:rPr lang="en-US" sz="3600" dirty="0" smtClean="0"/>
              <a:t>Session</a:t>
            </a:r>
          </a:p>
          <a:p>
            <a:r>
              <a:rPr lang="en-US" sz="3600" dirty="0" smtClean="0"/>
              <a:t>CPEC Updates by Shahzad Qasim</a:t>
            </a:r>
          </a:p>
          <a:p>
            <a:endParaRPr lang="en-US" sz="3600" dirty="0"/>
          </a:p>
        </p:txBody>
      </p:sp>
      <p:sp>
        <p:nvSpPr>
          <p:cNvPr id="10" name="Text Box 27"/>
          <p:cNvSpPr txBox="1">
            <a:spLocks noChangeArrowheads="1"/>
          </p:cNvSpPr>
          <p:nvPr/>
        </p:nvSpPr>
        <p:spPr bwMode="auto">
          <a:xfrm>
            <a:off x="142458" y="26746"/>
            <a:ext cx="18952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smtClean="0">
                <a:solidFill>
                  <a:schemeClr val="accent3">
                    <a:lumMod val="20000"/>
                    <a:lumOff val="80000"/>
                  </a:schemeClr>
                </a:solidFill>
                <a:latin typeface="Cambria" pitchFamily="18" charset="0"/>
              </a:rPr>
              <a:t>Session # </a:t>
            </a:r>
            <a:r>
              <a:rPr lang="en-US" dirty="0" smtClean="0">
                <a:solidFill>
                  <a:schemeClr val="accent3">
                    <a:lumMod val="20000"/>
                    <a:lumOff val="80000"/>
                  </a:schemeClr>
                </a:solidFill>
                <a:latin typeface="Cambria" pitchFamily="18" charset="0"/>
              </a:rPr>
              <a:t>14</a:t>
            </a:r>
            <a:r>
              <a:rPr lang="en-US" dirty="0" smtClean="0">
                <a:solidFill>
                  <a:schemeClr val="accent3">
                    <a:lumMod val="20000"/>
                    <a:lumOff val="80000"/>
                  </a:schemeClr>
                </a:solidFill>
                <a:latin typeface="Cambria" pitchFamily="18" charset="0"/>
              </a:rPr>
              <a:t/>
            </a:r>
            <a:br>
              <a:rPr lang="en-US" dirty="0" smtClean="0">
                <a:solidFill>
                  <a:schemeClr val="accent3">
                    <a:lumMod val="20000"/>
                    <a:lumOff val="80000"/>
                  </a:schemeClr>
                </a:solidFill>
                <a:latin typeface="Cambria" pitchFamily="18" charset="0"/>
              </a:rPr>
            </a:br>
            <a:r>
              <a:rPr lang="en-US" sz="1400" dirty="0" smtClean="0">
                <a:solidFill>
                  <a:schemeClr val="accent3">
                    <a:lumMod val="20000"/>
                    <a:lumOff val="80000"/>
                  </a:schemeClr>
                </a:solidFill>
                <a:latin typeface="Cambria" pitchFamily="18" charset="0"/>
              </a:rPr>
              <a:t>(8 March </a:t>
            </a:r>
            <a:r>
              <a:rPr lang="en-US" sz="1400" dirty="0" smtClean="0">
                <a:solidFill>
                  <a:schemeClr val="accent3">
                    <a:lumMod val="20000"/>
                    <a:lumOff val="80000"/>
                  </a:schemeClr>
                </a:solidFill>
                <a:latin typeface="Cambria" pitchFamily="18" charset="0"/>
              </a:rPr>
              <a:t>2018)</a:t>
            </a:r>
            <a:endParaRPr lang="en-US" sz="1200" b="0" dirty="0">
              <a:solidFill>
                <a:schemeClr val="bg1"/>
              </a:solidFill>
              <a:latin typeface="Cambria" pitchFamily="18" charset="0"/>
            </a:endParaRPr>
          </a:p>
        </p:txBody>
      </p:sp>
      <p:sp>
        <p:nvSpPr>
          <p:cNvPr id="11" name="Text Box 27"/>
          <p:cNvSpPr txBox="1">
            <a:spLocks noChangeArrowheads="1"/>
          </p:cNvSpPr>
          <p:nvPr/>
        </p:nvSpPr>
        <p:spPr bwMode="auto">
          <a:xfrm>
            <a:off x="1905000" y="119758"/>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rgbClr val="FF0000"/>
                </a:solidFill>
                <a:latin typeface="Cambria" pitchFamily="18" charset="0"/>
              </a:rPr>
              <a:t>MONTHLY UPDATE</a:t>
            </a:r>
            <a:endParaRPr lang="en-US" sz="1600" b="0" dirty="0">
              <a:solidFill>
                <a:srgbClr val="FF0000"/>
              </a:solidFill>
              <a:latin typeface="Cambria" pitchFamily="18" charset="0"/>
            </a:endParaRPr>
          </a:p>
        </p:txBody>
      </p:sp>
      <p:sp>
        <p:nvSpPr>
          <p:cNvPr id="7" name="TextBox 6"/>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pic>
        <p:nvPicPr>
          <p:cNvPr id="13" name="Picture 12" descr="https://www.brecorder.com/wp-content/uploads/2017/11/cepec.jpg"/>
          <p:cNvPicPr/>
          <p:nvPr/>
        </p:nvPicPr>
        <p:blipFill>
          <a:blip r:embed="rId4">
            <a:extLst>
              <a:ext uri="{28A0092B-C50C-407E-A947-70E740481C1C}">
                <a14:useLocalDpi xmlns:a14="http://schemas.microsoft.com/office/drawing/2010/main" val="0"/>
              </a:ext>
            </a:extLst>
          </a:blip>
          <a:srcRect/>
          <a:stretch>
            <a:fillRect/>
          </a:stretch>
        </p:blipFill>
        <p:spPr bwMode="auto">
          <a:xfrm>
            <a:off x="5523173" y="0"/>
            <a:ext cx="1752600" cy="707886"/>
          </a:xfrm>
          <a:prstGeom prst="rect">
            <a:avLst/>
          </a:prstGeom>
          <a:noFill/>
          <a:ln>
            <a:noFill/>
          </a:ln>
        </p:spPr>
      </p:pic>
    </p:spTree>
    <p:extLst>
      <p:ext uri="{BB962C8B-B14F-4D97-AF65-F5344CB8AC3E}">
        <p14:creationId xmlns:p14="http://schemas.microsoft.com/office/powerpoint/2010/main" val="3093357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9</a:t>
            </a:fld>
            <a:endParaRPr lang="en-US"/>
          </a:p>
        </p:txBody>
      </p:sp>
      <p:sp>
        <p:nvSpPr>
          <p:cNvPr id="11" name="Text Box 27"/>
          <p:cNvSpPr txBox="1">
            <a:spLocks noChangeArrowheads="1"/>
          </p:cNvSpPr>
          <p:nvPr/>
        </p:nvSpPr>
        <p:spPr bwMode="auto">
          <a:xfrm>
            <a:off x="2362200" y="107808"/>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rgbClr val="FF0000"/>
                </a:solidFill>
                <a:latin typeface="Cambria" pitchFamily="18" charset="0"/>
              </a:rPr>
              <a:t>MONTHLY UPDATE</a:t>
            </a:r>
            <a:endParaRPr lang="en-US" sz="1600" b="0" dirty="0">
              <a:solidFill>
                <a:srgbClr val="FF0000"/>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2" name="TextBox 1"/>
          <p:cNvSpPr txBox="1"/>
          <p:nvPr/>
        </p:nvSpPr>
        <p:spPr>
          <a:xfrm>
            <a:off x="0" y="1450531"/>
            <a:ext cx="9114430" cy="4893647"/>
          </a:xfrm>
          <a:prstGeom prst="rect">
            <a:avLst/>
          </a:prstGeom>
          <a:noFill/>
        </p:spPr>
        <p:txBody>
          <a:bodyPr wrap="square" rtlCol="0">
            <a:spAutoFit/>
          </a:bodyPr>
          <a:lstStyle/>
          <a:p>
            <a:pPr marL="342900" indent="-342900">
              <a:buFont typeface="Wingdings" panose="05000000000000000000" pitchFamily="2" charset="2"/>
              <a:buChar char="Ø"/>
            </a:pPr>
            <a:r>
              <a:rPr lang="en-GB" sz="2400" dirty="0"/>
              <a:t>British Foreign Secretary Boris Johnson has said that the United Kingdom is hugely interested in the China-Pakistan Economic Corridor (CPEC) and would like to benefit from opportunities arising from the initiative.</a:t>
            </a:r>
          </a:p>
          <a:p>
            <a:pPr marL="342900" indent="-342900" algn="just">
              <a:buFont typeface="Wingdings" panose="05000000000000000000" pitchFamily="2" charset="2"/>
              <a:buChar char="Ø"/>
            </a:pPr>
            <a:r>
              <a:rPr lang="en-GB" sz="2400" dirty="0"/>
              <a:t>Ahsan briefed Johnson that Pakistan was undergoing a remarkable transformation as a result of the improved security situation, impressive economic growth, and consolidation of democratic </a:t>
            </a:r>
            <a:r>
              <a:rPr lang="en-GB" sz="2400" dirty="0" smtClean="0"/>
              <a:t>institutions</a:t>
            </a:r>
          </a:p>
          <a:p>
            <a:pPr marL="342900" indent="-342900" algn="just">
              <a:buFont typeface="Wingdings" panose="05000000000000000000" pitchFamily="2" charset="2"/>
              <a:buChar char="Ø"/>
            </a:pPr>
            <a:r>
              <a:rPr lang="en-GB" sz="2400" dirty="0"/>
              <a:t>Johnson commended Pakistan’s economic reforms agenda, saying the country had great potential for economic growth. He particularly appreciated Pakistan’s counter-terrorism efforts to bring about peace in the region and the world at large</a:t>
            </a:r>
            <a:endParaRPr lang="en-GB" sz="2400" dirty="0"/>
          </a:p>
        </p:txBody>
      </p:sp>
      <p:sp>
        <p:nvSpPr>
          <p:cNvPr id="4" name="TextBox 3"/>
          <p:cNvSpPr txBox="1"/>
          <p:nvPr/>
        </p:nvSpPr>
        <p:spPr>
          <a:xfrm>
            <a:off x="42080" y="6353876"/>
            <a:ext cx="9114430" cy="276999"/>
          </a:xfrm>
          <a:prstGeom prst="rect">
            <a:avLst/>
          </a:prstGeom>
          <a:noFill/>
        </p:spPr>
        <p:txBody>
          <a:bodyPr wrap="square" rtlCol="0">
            <a:spAutoFit/>
          </a:bodyPr>
          <a:lstStyle/>
          <a:p>
            <a:r>
              <a:rPr lang="en-US" sz="1200" dirty="0" smtClean="0">
                <a:solidFill>
                  <a:srgbClr val="FF0000"/>
                </a:solidFill>
              </a:rPr>
              <a:t>Source Link: </a:t>
            </a:r>
            <a:r>
              <a:rPr lang="en-GB" sz="1200" dirty="0"/>
              <a:t>https://www.pakistantoday.com.pk/2018/02/14/uk-interested-in-joining-cpec-johnson-tells-ahsan</a:t>
            </a:r>
            <a:r>
              <a:rPr lang="en-GB" sz="1200" dirty="0" smtClean="0"/>
              <a:t>/</a:t>
            </a:r>
            <a:endParaRPr lang="en-GB" sz="1200" dirty="0"/>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7" name="Rectangle 2"/>
          <p:cNvSpPr>
            <a:spLocks noChangeArrowheads="1"/>
          </p:cNvSpPr>
          <p:nvPr/>
        </p:nvSpPr>
        <p:spPr bwMode="auto">
          <a:xfrm>
            <a:off x="0" y="757191"/>
            <a:ext cx="9156510" cy="58472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r>
              <a:rPr lang="en-GB" sz="2400" dirty="0"/>
              <a:t>UK interested in joining CPEC, Johnson tells </a:t>
            </a:r>
            <a:r>
              <a:rPr lang="en-GB" sz="2400" dirty="0" smtClean="0"/>
              <a:t>Ahsan</a:t>
            </a:r>
            <a:r>
              <a:rPr lang="en-GB" sz="2800" dirty="0"/>
              <a:t> </a:t>
            </a:r>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715000" y="0"/>
            <a:ext cx="1523999" cy="618691"/>
          </a:xfrm>
          <a:prstGeom prst="rect">
            <a:avLst/>
          </a:prstGeom>
          <a:noFill/>
          <a:ln>
            <a:noFill/>
          </a:ln>
        </p:spPr>
      </p:pic>
    </p:spTree>
    <p:extLst>
      <p:ext uri="{BB962C8B-B14F-4D97-AF65-F5344CB8AC3E}">
        <p14:creationId xmlns:p14="http://schemas.microsoft.com/office/powerpoint/2010/main" val="3635211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Page </a:t>
            </a:r>
            <a:fld id="{71C83861-BC47-43EA-B6BC-4BAC46654F65}" type="slidenum">
              <a:rPr lang="en-US"/>
              <a:pPr/>
              <a:t>10</a:t>
            </a:fld>
            <a:endParaRPr lang="en-US" dirty="0"/>
          </a:p>
        </p:txBody>
      </p:sp>
      <p:sp>
        <p:nvSpPr>
          <p:cNvPr id="11" name="Text Box 27"/>
          <p:cNvSpPr txBox="1">
            <a:spLocks noChangeArrowheads="1"/>
          </p:cNvSpPr>
          <p:nvPr/>
        </p:nvSpPr>
        <p:spPr bwMode="auto">
          <a:xfrm>
            <a:off x="2514600" y="106991"/>
            <a:ext cx="2895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accent3"/>
                </a:solidFill>
                <a:latin typeface="Cambria" pitchFamily="18" charset="0"/>
              </a:rPr>
              <a:t>MONTHLY UPDATE</a:t>
            </a:r>
            <a:endParaRPr lang="en-US" sz="1600" b="0" dirty="0">
              <a:solidFill>
                <a:schemeClr val="accent3"/>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7" name="Text Box 27"/>
          <p:cNvSpPr txBox="1">
            <a:spLocks noChangeArrowheads="1"/>
          </p:cNvSpPr>
          <p:nvPr/>
        </p:nvSpPr>
        <p:spPr bwMode="auto">
          <a:xfrm>
            <a:off x="0" y="1196249"/>
            <a:ext cx="902458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a:spcBef>
                <a:spcPct val="50000"/>
              </a:spcBef>
              <a:buFont typeface="Wingdings" panose="05000000000000000000" pitchFamily="2" charset="2"/>
              <a:buChar char="Ø"/>
            </a:pPr>
            <a:r>
              <a:rPr lang="en-GB" sz="2400" dirty="0"/>
              <a:t>War against terrorism in Afghanistan is still an awful reverie for United States even after spending more than 1 trillion US dollars in the last sixteen years. Taliban have full control in more than 45% of the territory in </a:t>
            </a:r>
            <a:r>
              <a:rPr lang="en-GB" sz="2400" dirty="0" smtClean="0"/>
              <a:t>Afghanistan</a:t>
            </a:r>
          </a:p>
          <a:p>
            <a:pPr marL="342900" indent="-342900" algn="just">
              <a:spcBef>
                <a:spcPct val="50000"/>
              </a:spcBef>
              <a:buFont typeface="Wingdings" panose="05000000000000000000" pitchFamily="2" charset="2"/>
              <a:buChar char="Ø"/>
            </a:pPr>
            <a:r>
              <a:rPr lang="en-GB" sz="2400" dirty="0"/>
              <a:t>US will have to realize that the road of success in Afghanistan only passes from Pakistan and so the Washington needs to review her </a:t>
            </a:r>
            <a:r>
              <a:rPr lang="en-GB" sz="2400" dirty="0" smtClean="0"/>
              <a:t>policy </a:t>
            </a:r>
            <a:r>
              <a:rPr lang="en-GB" sz="2400" dirty="0"/>
              <a:t>in </a:t>
            </a:r>
            <a:r>
              <a:rPr lang="en-GB" sz="2400" dirty="0" smtClean="0"/>
              <a:t>Afghanistan</a:t>
            </a:r>
          </a:p>
          <a:p>
            <a:pPr marL="342900" indent="-342900" algn="just">
              <a:spcBef>
                <a:spcPct val="50000"/>
              </a:spcBef>
              <a:buFont typeface="Wingdings" panose="05000000000000000000" pitchFamily="2" charset="2"/>
              <a:buChar char="Ø"/>
            </a:pPr>
            <a:r>
              <a:rPr lang="en-GB" sz="2400" dirty="0" smtClean="0"/>
              <a:t>seventeen </a:t>
            </a:r>
            <a:r>
              <a:rPr lang="en-GB" sz="2400" dirty="0"/>
              <a:t>US intelligence agencies </a:t>
            </a:r>
            <a:r>
              <a:rPr lang="en-GB" sz="2400" dirty="0" smtClean="0"/>
              <a:t>reported </a:t>
            </a:r>
            <a:r>
              <a:rPr lang="en-GB" sz="2400" dirty="0"/>
              <a:t>to Congress, Pakistan will split out of the influence of US by 2019 and will come in the orbit of China – which will definitely be a big setback for Washington in the region</a:t>
            </a:r>
            <a:endParaRPr lang="en-GB" sz="2800" dirty="0"/>
          </a:p>
        </p:txBody>
      </p:sp>
      <p:sp>
        <p:nvSpPr>
          <p:cNvPr id="2" name="TextBox 1"/>
          <p:cNvSpPr txBox="1"/>
          <p:nvPr/>
        </p:nvSpPr>
        <p:spPr>
          <a:xfrm>
            <a:off x="0" y="6156543"/>
            <a:ext cx="9144000" cy="276999"/>
          </a:xfrm>
          <a:prstGeom prst="rect">
            <a:avLst/>
          </a:prstGeom>
          <a:noFill/>
        </p:spPr>
        <p:txBody>
          <a:bodyPr wrap="square" rtlCol="0">
            <a:spAutoFit/>
          </a:bodyPr>
          <a:lstStyle/>
          <a:p>
            <a:r>
              <a:rPr lang="en-GB" sz="1200" dirty="0" smtClean="0">
                <a:solidFill>
                  <a:srgbClr val="FF0000"/>
                </a:solidFill>
              </a:rPr>
              <a:t>Source Link: </a:t>
            </a:r>
            <a:r>
              <a:rPr lang="en-GB" sz="1200" dirty="0"/>
              <a:t>http://blogs.dunyanews.tv/20251</a:t>
            </a:r>
            <a:r>
              <a:rPr lang="en-GB" sz="1200" dirty="0" smtClean="0"/>
              <a:t>/</a:t>
            </a:r>
            <a:endParaRPr lang="en-GB" sz="1200" dirty="0"/>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3" name="Rectangle 1"/>
          <p:cNvSpPr>
            <a:spLocks noChangeArrowheads="1"/>
          </p:cNvSpPr>
          <p:nvPr/>
        </p:nvSpPr>
        <p:spPr bwMode="auto">
          <a:xfrm>
            <a:off x="0" y="673078"/>
            <a:ext cx="9144000" cy="5231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r>
              <a:rPr lang="en-GB" sz="2400" dirty="0" smtClean="0"/>
              <a:t>US </a:t>
            </a:r>
            <a:r>
              <a:rPr lang="en-GB" sz="2400" dirty="0"/>
              <a:t>Needs To Win Islamabad’s Trust As Beijing Orbit Looms</a:t>
            </a:r>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517107" y="-17404"/>
            <a:ext cx="1828800" cy="707886"/>
          </a:xfrm>
          <a:prstGeom prst="rect">
            <a:avLst/>
          </a:prstGeom>
          <a:noFill/>
          <a:ln>
            <a:noFill/>
          </a:ln>
        </p:spPr>
      </p:pic>
    </p:spTree>
    <p:extLst>
      <p:ext uri="{BB962C8B-B14F-4D97-AF65-F5344CB8AC3E}">
        <p14:creationId xmlns:p14="http://schemas.microsoft.com/office/powerpoint/2010/main" val="334304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13</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(2 February 2018</a:t>
            </a:r>
            <a:r>
              <a:rPr lang="en-US" dirty="0" smtClean="0">
                <a:solidFill>
                  <a:schemeClr val="accent3">
                    <a:lumMod val="20000"/>
                    <a:lumOff val="80000"/>
                  </a:schemeClr>
                </a:solidFill>
                <a:latin typeface="Cambria" pitchFamily="18" charset="0"/>
              </a:rPr>
              <a:t>)</a:t>
            </a:r>
            <a:endParaRPr lang="en-US" sz="1600" b="0" dirty="0">
              <a:solidFill>
                <a:schemeClr val="bg1"/>
              </a:solidFill>
              <a:latin typeface="Cambria" pitchFamily="18" charset="0"/>
            </a:endParaRPr>
          </a:p>
        </p:txBody>
      </p:sp>
      <p:sp>
        <p:nvSpPr>
          <p:cNvPr id="5" name="TextBox 4"/>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6" name="Rectangle 5"/>
          <p:cNvSpPr/>
          <p:nvPr/>
        </p:nvSpPr>
        <p:spPr>
          <a:xfrm>
            <a:off x="2514600" y="165245"/>
            <a:ext cx="2667000" cy="369332"/>
          </a:xfrm>
          <a:prstGeom prst="rect">
            <a:avLst/>
          </a:prstGeom>
        </p:spPr>
        <p:txBody>
          <a:bodyPr wrap="square">
            <a:spAutoFit/>
          </a:bodyPr>
          <a:lstStyle/>
          <a:p>
            <a:pPr algn="ctr">
              <a:spcBef>
                <a:spcPct val="50000"/>
              </a:spcBef>
            </a:pPr>
            <a:r>
              <a:rPr lang="en-US" dirty="0">
                <a:solidFill>
                  <a:schemeClr val="accent3"/>
                </a:solidFill>
                <a:latin typeface="Cambria" pitchFamily="18" charset="0"/>
              </a:rPr>
              <a:t>MONTHLY UPDATE</a:t>
            </a:r>
            <a:endParaRPr lang="en-US" sz="1200" b="0" dirty="0">
              <a:solidFill>
                <a:schemeClr val="accent3"/>
              </a:solidFill>
              <a:latin typeface="Cambria" pitchFamily="18" charset="0"/>
            </a:endParaRPr>
          </a:p>
        </p:txBody>
      </p:sp>
      <p:pic>
        <p:nvPicPr>
          <p:cNvPr id="1028" name="Picture 4" descr="Image result for thank you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73076"/>
            <a:ext cx="9129486" cy="61849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s://www.brecorder.com/wp-content/uploads/2017/11/cepec.jpg"/>
          <p:cNvPicPr/>
          <p:nvPr/>
        </p:nvPicPr>
        <p:blipFill>
          <a:blip r:embed="rId3">
            <a:extLst>
              <a:ext uri="{28A0092B-C50C-407E-A947-70E740481C1C}">
                <a14:useLocalDpi xmlns:a14="http://schemas.microsoft.com/office/drawing/2010/main" val="0"/>
              </a:ext>
            </a:extLst>
          </a:blip>
          <a:srcRect/>
          <a:stretch>
            <a:fillRect/>
          </a:stretch>
        </p:blipFill>
        <p:spPr bwMode="auto">
          <a:xfrm>
            <a:off x="5372100" y="0"/>
            <a:ext cx="1828800" cy="707886"/>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1</a:t>
            </a:fld>
            <a:endParaRPr lang="en-US"/>
          </a:p>
        </p:txBody>
      </p:sp>
      <p:sp>
        <p:nvSpPr>
          <p:cNvPr id="11" name="Text Box 27"/>
          <p:cNvSpPr txBox="1">
            <a:spLocks noChangeArrowheads="1"/>
          </p:cNvSpPr>
          <p:nvPr/>
        </p:nvSpPr>
        <p:spPr bwMode="auto">
          <a:xfrm>
            <a:off x="2362200" y="119078"/>
            <a:ext cx="327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rgbClr val="FF0000"/>
                </a:solidFill>
                <a:latin typeface="Cambria" pitchFamily="18" charset="0"/>
              </a:rPr>
              <a:t>MONTHLY UPDATE</a:t>
            </a:r>
            <a:endParaRPr lang="en-US" sz="1600" b="0" dirty="0">
              <a:solidFill>
                <a:srgbClr val="FF0000"/>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2" name="TextBox 1"/>
          <p:cNvSpPr txBox="1"/>
          <p:nvPr/>
        </p:nvSpPr>
        <p:spPr>
          <a:xfrm>
            <a:off x="0" y="1450531"/>
            <a:ext cx="9114430" cy="4832092"/>
          </a:xfrm>
          <a:prstGeom prst="rect">
            <a:avLst/>
          </a:prstGeom>
          <a:noFill/>
        </p:spPr>
        <p:txBody>
          <a:bodyPr wrap="square" rtlCol="0">
            <a:spAutoFit/>
          </a:bodyPr>
          <a:lstStyle/>
          <a:p>
            <a:pPr marL="342900" indent="-342900" algn="just">
              <a:buFont typeface="Wingdings" panose="05000000000000000000" pitchFamily="2" charset="2"/>
              <a:buChar char="Ø"/>
            </a:pPr>
            <a:r>
              <a:rPr lang="en-GB" sz="2800" dirty="0"/>
              <a:t>Pakistan Tourism Development Corporation (PTDC) would plan to construct motels at China Pakistan Economic Corridor (CPEC) silk route to facilitate tourists in a better </a:t>
            </a:r>
            <a:r>
              <a:rPr lang="en-GB" sz="2800" dirty="0" smtClean="0"/>
              <a:t>environment</a:t>
            </a:r>
          </a:p>
          <a:p>
            <a:pPr marL="342900" indent="-342900" algn="just">
              <a:buFont typeface="Wingdings" panose="05000000000000000000" pitchFamily="2" charset="2"/>
              <a:buChar char="Ø"/>
            </a:pPr>
            <a:r>
              <a:rPr lang="en-GB" sz="2800" dirty="0" smtClean="0"/>
              <a:t>PTDC </a:t>
            </a:r>
            <a:r>
              <a:rPr lang="en-GB" sz="2800" dirty="0"/>
              <a:t>wanted to acquire land at CPEC silk route for the construction of motels to accommodate tourists both domestic and </a:t>
            </a:r>
            <a:r>
              <a:rPr lang="en-GB" sz="2800" dirty="0" smtClean="0"/>
              <a:t>foreign</a:t>
            </a:r>
          </a:p>
          <a:p>
            <a:pPr marL="342900" indent="-342900" algn="just">
              <a:buFont typeface="Wingdings" panose="05000000000000000000" pitchFamily="2" charset="2"/>
              <a:buChar char="Ø"/>
            </a:pPr>
            <a:r>
              <a:rPr lang="en-GB" sz="2800" dirty="0" smtClean="0"/>
              <a:t>tourism </a:t>
            </a:r>
            <a:r>
              <a:rPr lang="en-GB" sz="2800" dirty="0"/>
              <a:t>was one of the important sectors for the growth </a:t>
            </a:r>
            <a:r>
              <a:rPr lang="en-GB" sz="2800" dirty="0" smtClean="0"/>
              <a:t>of </a:t>
            </a:r>
            <a:r>
              <a:rPr lang="en-GB" sz="2800" dirty="0"/>
              <a:t>economy. </a:t>
            </a:r>
            <a:r>
              <a:rPr lang="en-GB" sz="2800" dirty="0" smtClean="0"/>
              <a:t>CPEC </a:t>
            </a:r>
            <a:r>
              <a:rPr lang="en-GB" sz="2800" dirty="0"/>
              <a:t>would improve quality tourism services between the two countries </a:t>
            </a:r>
            <a:r>
              <a:rPr lang="en-GB" sz="2800" dirty="0" smtClean="0"/>
              <a:t>with </a:t>
            </a:r>
            <a:r>
              <a:rPr lang="en-GB" sz="2800" dirty="0"/>
              <a:t>lasting impacts on socio-economic development</a:t>
            </a:r>
            <a:endParaRPr lang="en-GB" sz="2800" dirty="0" smtClean="0">
              <a:solidFill>
                <a:srgbClr val="00B0F0"/>
              </a:solidFill>
            </a:endParaRPr>
          </a:p>
        </p:txBody>
      </p:sp>
      <p:sp>
        <p:nvSpPr>
          <p:cNvPr id="4" name="TextBox 3"/>
          <p:cNvSpPr txBox="1"/>
          <p:nvPr/>
        </p:nvSpPr>
        <p:spPr>
          <a:xfrm>
            <a:off x="42080" y="6353876"/>
            <a:ext cx="9114430" cy="276999"/>
          </a:xfrm>
          <a:prstGeom prst="rect">
            <a:avLst/>
          </a:prstGeom>
          <a:noFill/>
        </p:spPr>
        <p:txBody>
          <a:bodyPr wrap="square" rtlCol="0">
            <a:spAutoFit/>
          </a:bodyPr>
          <a:lstStyle/>
          <a:p>
            <a:r>
              <a:rPr lang="en-US" sz="1200" dirty="0" smtClean="0">
                <a:solidFill>
                  <a:srgbClr val="FF0000"/>
                </a:solidFill>
              </a:rPr>
              <a:t>Source </a:t>
            </a:r>
            <a:r>
              <a:rPr lang="en-US" sz="1200" dirty="0" smtClean="0">
                <a:solidFill>
                  <a:srgbClr val="FF0000"/>
                </a:solidFill>
              </a:rPr>
              <a:t>Link:</a:t>
            </a:r>
            <a:r>
              <a:rPr lang="en-GB" sz="1200" dirty="0"/>
              <a:t>https://www.thenews.com.pk/print/280715-ptdc-plans-to-construct-motels-along-cpec-route</a:t>
            </a:r>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7" name="Rectangle 2"/>
          <p:cNvSpPr>
            <a:spLocks noChangeArrowheads="1"/>
          </p:cNvSpPr>
          <p:nvPr/>
        </p:nvSpPr>
        <p:spPr bwMode="auto">
          <a:xfrm>
            <a:off x="0" y="757189"/>
            <a:ext cx="9156510" cy="58472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r>
              <a:rPr lang="en-GB" sz="2800" dirty="0"/>
              <a:t>PTDC plans to construct motels along CPEC route</a:t>
            </a:r>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638800" y="0"/>
            <a:ext cx="1752600" cy="707886"/>
          </a:xfrm>
          <a:prstGeom prst="rect">
            <a:avLst/>
          </a:prstGeom>
          <a:noFill/>
          <a:ln>
            <a:noFill/>
          </a:ln>
        </p:spPr>
      </p:pic>
    </p:spTree>
    <p:extLst>
      <p:ext uri="{BB962C8B-B14F-4D97-AF65-F5344CB8AC3E}">
        <p14:creationId xmlns:p14="http://schemas.microsoft.com/office/powerpoint/2010/main" val="299915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2</a:t>
            </a:fld>
            <a:endParaRPr lang="en-US"/>
          </a:p>
        </p:txBody>
      </p:sp>
      <p:sp>
        <p:nvSpPr>
          <p:cNvPr id="11" name="Text Box 27"/>
          <p:cNvSpPr txBox="1">
            <a:spLocks noChangeArrowheads="1"/>
          </p:cNvSpPr>
          <p:nvPr/>
        </p:nvSpPr>
        <p:spPr bwMode="auto">
          <a:xfrm>
            <a:off x="2349690" y="107274"/>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rgbClr val="FF0000"/>
                </a:solidFill>
                <a:latin typeface="Cambria" pitchFamily="18" charset="0"/>
              </a:rPr>
              <a:t>MONTHLY UPDATE</a:t>
            </a:r>
            <a:endParaRPr lang="en-US" sz="1600" b="0" dirty="0">
              <a:solidFill>
                <a:srgbClr val="FF0000"/>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2" name="TextBox 1"/>
          <p:cNvSpPr txBox="1"/>
          <p:nvPr/>
        </p:nvSpPr>
        <p:spPr>
          <a:xfrm>
            <a:off x="0" y="1450531"/>
            <a:ext cx="9114430" cy="4832092"/>
          </a:xfrm>
          <a:prstGeom prst="rect">
            <a:avLst/>
          </a:prstGeom>
          <a:noFill/>
        </p:spPr>
        <p:txBody>
          <a:bodyPr wrap="square" rtlCol="0">
            <a:spAutoFit/>
          </a:bodyPr>
          <a:lstStyle/>
          <a:p>
            <a:pPr marL="342900" indent="-342900" algn="just">
              <a:buFont typeface="Wingdings" panose="05000000000000000000" pitchFamily="2" charset="2"/>
              <a:buChar char="Ø"/>
            </a:pPr>
            <a:r>
              <a:rPr lang="en-GB" sz="2800" dirty="0"/>
              <a:t>The </a:t>
            </a:r>
            <a:r>
              <a:rPr lang="en-GB" sz="2800" dirty="0" smtClean="0"/>
              <a:t>economic </a:t>
            </a:r>
            <a:r>
              <a:rPr lang="en-GB" sz="2800" dirty="0"/>
              <a:t>business </a:t>
            </a:r>
            <a:r>
              <a:rPr lang="en-GB" sz="2800" dirty="0" smtClean="0"/>
              <a:t>involve </a:t>
            </a:r>
            <a:r>
              <a:rPr lang="en-GB" sz="2800" dirty="0"/>
              <a:t>a number of legal issues pertaining to the development of the new projects under </a:t>
            </a:r>
            <a:r>
              <a:rPr lang="en-GB" sz="2800"/>
              <a:t>the </a:t>
            </a:r>
            <a:r>
              <a:rPr lang="en-GB" sz="2800" smtClean="0"/>
              <a:t>LTP </a:t>
            </a:r>
            <a:r>
              <a:rPr lang="en-GB" sz="2800" dirty="0"/>
              <a:t>- 2018 </a:t>
            </a:r>
            <a:r>
              <a:rPr lang="en-GB" sz="2800"/>
              <a:t>to </a:t>
            </a:r>
            <a:r>
              <a:rPr lang="en-GB" sz="2800" smtClean="0"/>
              <a:t>2030</a:t>
            </a:r>
            <a:r>
              <a:rPr lang="en-GB" sz="2800" dirty="0"/>
              <a:t> </a:t>
            </a:r>
            <a:endParaRPr lang="en-GB" sz="2800" dirty="0" smtClean="0"/>
          </a:p>
          <a:p>
            <a:pPr marL="342900" indent="-342900" algn="just">
              <a:buFont typeface="Wingdings" panose="05000000000000000000" pitchFamily="2" charset="2"/>
              <a:buChar char="Ø"/>
            </a:pPr>
            <a:r>
              <a:rPr lang="en-GB" sz="2800" dirty="0"/>
              <a:t>For all </a:t>
            </a:r>
            <a:r>
              <a:rPr lang="en-GB" sz="2800" dirty="0" smtClean="0"/>
              <a:t>projects </a:t>
            </a:r>
            <a:r>
              <a:rPr lang="en-GB" sz="2800" dirty="0"/>
              <a:t>within and outside the national borders, a dispute mechanism must be </a:t>
            </a:r>
            <a:r>
              <a:rPr lang="en-GB" sz="2800" dirty="0" smtClean="0"/>
              <a:t>developed. </a:t>
            </a:r>
            <a:r>
              <a:rPr lang="en-GB" sz="2800" dirty="0"/>
              <a:t>There are two ways to solve the disputes: One is litigation mechanism </a:t>
            </a:r>
            <a:r>
              <a:rPr lang="en-GB" sz="2800" dirty="0" smtClean="0"/>
              <a:t>and </a:t>
            </a:r>
            <a:r>
              <a:rPr lang="en-GB" sz="2800" dirty="0"/>
              <a:t>legislative mechanism, and </a:t>
            </a:r>
            <a:r>
              <a:rPr lang="en-GB" sz="2800" dirty="0" smtClean="0"/>
              <a:t>other </a:t>
            </a:r>
            <a:r>
              <a:rPr lang="en-GB" sz="2800" dirty="0"/>
              <a:t>is the </a:t>
            </a:r>
            <a:r>
              <a:rPr lang="en-GB" sz="2800" dirty="0" smtClean="0"/>
              <a:t>arbitration</a:t>
            </a:r>
          </a:p>
          <a:p>
            <a:pPr marL="342900" indent="-342900" algn="just">
              <a:buFont typeface="Wingdings" panose="05000000000000000000" pitchFamily="2" charset="2"/>
              <a:buChar char="Ø"/>
            </a:pPr>
            <a:r>
              <a:rPr lang="en-GB" sz="2800" dirty="0"/>
              <a:t>One of the mechanisms is the International Centre for Settlement of Investment Disputes (ICSID), which functions under the World Bank’s umbrella</a:t>
            </a:r>
            <a:endParaRPr lang="en-GB" sz="2800" dirty="0" smtClean="0">
              <a:solidFill>
                <a:srgbClr val="00B0F0"/>
              </a:solidFill>
            </a:endParaRPr>
          </a:p>
        </p:txBody>
      </p:sp>
      <p:sp>
        <p:nvSpPr>
          <p:cNvPr id="4" name="TextBox 3"/>
          <p:cNvSpPr txBox="1"/>
          <p:nvPr/>
        </p:nvSpPr>
        <p:spPr>
          <a:xfrm>
            <a:off x="42080" y="6353876"/>
            <a:ext cx="9114430" cy="276999"/>
          </a:xfrm>
          <a:prstGeom prst="rect">
            <a:avLst/>
          </a:prstGeom>
          <a:noFill/>
        </p:spPr>
        <p:txBody>
          <a:bodyPr wrap="square" rtlCol="0">
            <a:spAutoFit/>
          </a:bodyPr>
          <a:lstStyle/>
          <a:p>
            <a:r>
              <a:rPr lang="en-US" sz="1200" dirty="0" smtClean="0">
                <a:solidFill>
                  <a:srgbClr val="FF0000"/>
                </a:solidFill>
              </a:rPr>
              <a:t>Source Link </a:t>
            </a:r>
            <a:r>
              <a:rPr lang="en-GB" sz="1200" dirty="0"/>
              <a:t>https://nation.com.pk/12-Feb-2018/cpec-s-legal-dimension</a:t>
            </a:r>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7" name="Rectangle 2"/>
          <p:cNvSpPr>
            <a:spLocks noChangeArrowheads="1"/>
          </p:cNvSpPr>
          <p:nvPr/>
        </p:nvSpPr>
        <p:spPr bwMode="auto">
          <a:xfrm>
            <a:off x="0" y="787968"/>
            <a:ext cx="9156510" cy="5231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r>
              <a:rPr lang="en-GB" sz="2400" dirty="0"/>
              <a:t>CPEC’s legal dimension</a:t>
            </a:r>
          </a:p>
        </p:txBody>
      </p:sp>
      <p:pic>
        <p:nvPicPr>
          <p:cNvPr id="12" name="Picture 11"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715000" y="0"/>
            <a:ext cx="1523999" cy="648574"/>
          </a:xfrm>
          <a:prstGeom prst="rect">
            <a:avLst/>
          </a:prstGeom>
          <a:noFill/>
          <a:ln>
            <a:noFill/>
          </a:ln>
        </p:spPr>
      </p:pic>
    </p:spTree>
    <p:extLst>
      <p:ext uri="{BB962C8B-B14F-4D97-AF65-F5344CB8AC3E}">
        <p14:creationId xmlns:p14="http://schemas.microsoft.com/office/powerpoint/2010/main" val="3072290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3</a:t>
            </a:fld>
            <a:endParaRPr lang="en-US"/>
          </a:p>
        </p:txBody>
      </p:sp>
      <p:sp>
        <p:nvSpPr>
          <p:cNvPr id="11" name="Text Box 27"/>
          <p:cNvSpPr txBox="1">
            <a:spLocks noChangeArrowheads="1"/>
          </p:cNvSpPr>
          <p:nvPr/>
        </p:nvSpPr>
        <p:spPr bwMode="auto">
          <a:xfrm>
            <a:off x="2514600" y="106991"/>
            <a:ext cx="2971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accent3"/>
                </a:solidFill>
                <a:latin typeface="Cambria" pitchFamily="18" charset="0"/>
              </a:rPr>
              <a:t>MONTHLY UPDATE</a:t>
            </a:r>
            <a:endParaRPr lang="en-US" sz="1600" b="0" dirty="0">
              <a:solidFill>
                <a:schemeClr val="accent3"/>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12" name="Text Box 27"/>
          <p:cNvSpPr txBox="1">
            <a:spLocks noChangeArrowheads="1"/>
          </p:cNvSpPr>
          <p:nvPr/>
        </p:nvSpPr>
        <p:spPr bwMode="auto">
          <a:xfrm>
            <a:off x="0" y="6858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800" dirty="0"/>
              <a:t>Investment from multiple sources good for Pakistan</a:t>
            </a:r>
            <a:endParaRPr lang="en-GB" sz="2800" dirty="0"/>
          </a:p>
        </p:txBody>
      </p:sp>
      <p:sp>
        <p:nvSpPr>
          <p:cNvPr id="18" name="Text Box 27"/>
          <p:cNvSpPr txBox="1">
            <a:spLocks noChangeArrowheads="1"/>
          </p:cNvSpPr>
          <p:nvPr/>
        </p:nvSpPr>
        <p:spPr bwMode="auto">
          <a:xfrm>
            <a:off x="307975" y="6369264"/>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400" dirty="0" smtClean="0">
                <a:solidFill>
                  <a:srgbClr val="FF0000"/>
                </a:solidFill>
                <a:latin typeface="Century Gothic" pitchFamily="34" charset="0"/>
              </a:rPr>
              <a:t>Source </a:t>
            </a:r>
            <a:r>
              <a:rPr lang="en-US" sz="1400" dirty="0" smtClean="0">
                <a:solidFill>
                  <a:srgbClr val="FF0000"/>
                </a:solidFill>
                <a:latin typeface="Century Gothic" pitchFamily="34" charset="0"/>
              </a:rPr>
              <a:t>Link:</a:t>
            </a:r>
            <a:r>
              <a:rPr lang="en-GB" sz="1200" dirty="0"/>
              <a:t>http://</a:t>
            </a:r>
            <a:r>
              <a:rPr lang="en-GB" sz="1200" dirty="0" smtClean="0"/>
              <a:t>www.globaltimes.cn/content/1090098.shtml</a:t>
            </a:r>
            <a:r>
              <a:rPr lang="en-GB" sz="1200" i="1" dirty="0" smtClean="0"/>
              <a:t>/</a:t>
            </a:r>
            <a:endParaRPr lang="en-GB" sz="1200" dirty="0"/>
          </a:p>
        </p:txBody>
      </p:sp>
      <p:sp>
        <p:nvSpPr>
          <p:cNvPr id="13" name="TextBox 12"/>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pic>
        <p:nvPicPr>
          <p:cNvPr id="9" name="Picture 8" descr="https://www.brecorder.com/wp-content/uploads/2017/11/cepec.jpg"/>
          <p:cNvPicPr/>
          <p:nvPr/>
        </p:nvPicPr>
        <p:blipFill>
          <a:blip r:embed="rId3">
            <a:extLst>
              <a:ext uri="{28A0092B-C50C-407E-A947-70E740481C1C}">
                <a14:useLocalDpi xmlns:a14="http://schemas.microsoft.com/office/drawing/2010/main" val="0"/>
              </a:ext>
            </a:extLst>
          </a:blip>
          <a:srcRect/>
          <a:stretch>
            <a:fillRect/>
          </a:stretch>
        </p:blipFill>
        <p:spPr bwMode="auto">
          <a:xfrm>
            <a:off x="5486400" y="0"/>
            <a:ext cx="1905000" cy="707886"/>
          </a:xfrm>
          <a:prstGeom prst="rect">
            <a:avLst/>
          </a:prstGeom>
          <a:noFill/>
          <a:ln>
            <a:noFill/>
          </a:ln>
        </p:spPr>
      </p:pic>
      <p:sp>
        <p:nvSpPr>
          <p:cNvPr id="3" name="AutoShape 2" descr="Image result for lapis lazuli corridor ma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4" descr="Image result for lapis lazuli corridor map"/>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1076274210"/>
              </p:ext>
            </p:extLst>
          </p:nvPr>
        </p:nvGraphicFramePr>
        <p:xfrm>
          <a:off x="15922" y="1652630"/>
          <a:ext cx="9128078" cy="4424670"/>
        </p:xfrm>
        <a:graphic>
          <a:graphicData uri="http://schemas.openxmlformats.org/presentationml/2006/ole">
            <mc:AlternateContent xmlns:mc="http://schemas.openxmlformats.org/markup-compatibility/2006">
              <mc:Choice xmlns:v="urn:schemas-microsoft-com:vml" Requires="v">
                <p:oleObj spid="_x0000_s1180" name="Bitmap Image" r:id="rId4" imgW="1800360" imgH="1800360" progId="Paint.Picture">
                  <p:embed/>
                </p:oleObj>
              </mc:Choice>
              <mc:Fallback>
                <p:oleObj name="Bitmap Image" r:id="rId4" imgW="1800360" imgH="1800360" progId="Paint.Picture">
                  <p:embed/>
                  <p:pic>
                    <p:nvPicPr>
                      <p:cNvPr id="0" name=""/>
                      <p:cNvPicPr/>
                      <p:nvPr/>
                    </p:nvPicPr>
                    <p:blipFill>
                      <a:blip r:embed="rId5"/>
                      <a:stretch>
                        <a:fillRect/>
                      </a:stretch>
                    </p:blipFill>
                    <p:spPr>
                      <a:xfrm>
                        <a:off x="15922" y="1652630"/>
                        <a:ext cx="9128078" cy="4424670"/>
                      </a:xfrm>
                      <a:prstGeom prst="rect">
                        <a:avLst/>
                      </a:prstGeom>
                    </p:spPr>
                  </p:pic>
                </p:oleObj>
              </mc:Fallback>
            </mc:AlternateContent>
          </a:graphicData>
        </a:graphic>
      </p:graphicFrame>
      <p:sp>
        <p:nvSpPr>
          <p:cNvPr id="15" name="TextBox 14"/>
          <p:cNvSpPr txBox="1"/>
          <p:nvPr/>
        </p:nvSpPr>
        <p:spPr>
          <a:xfrm>
            <a:off x="0" y="1450531"/>
            <a:ext cx="9114430" cy="4893647"/>
          </a:xfrm>
          <a:prstGeom prst="rect">
            <a:avLst/>
          </a:prstGeom>
          <a:noFill/>
        </p:spPr>
        <p:txBody>
          <a:bodyPr wrap="square" rtlCol="0">
            <a:spAutoFit/>
          </a:bodyPr>
          <a:lstStyle/>
          <a:p>
            <a:pPr marL="342900" indent="-342900" algn="just">
              <a:buFont typeface="Wingdings" panose="05000000000000000000" pitchFamily="2" charset="2"/>
              <a:buChar char="Ø"/>
            </a:pPr>
            <a:r>
              <a:rPr lang="en-GB" sz="2400" dirty="0"/>
              <a:t>Pakistan-based newspaper The Express Tribune reported Sunday that Pakistan, under Chinese pressure, had turned down a cheaper loan offer from Japan for infrastructure projects that are part of the China-Pakistan Economic Corridor (CPEC). According to the report, Pakistan earlier also refused a Japanese offer to invest in a tunnel program under the CPEC as "China resisted the </a:t>
            </a:r>
            <a:r>
              <a:rPr lang="en-GB" sz="2400" dirty="0" smtClean="0"/>
              <a:t>move</a:t>
            </a:r>
          </a:p>
          <a:p>
            <a:pPr marL="342900" indent="-342900" algn="just">
              <a:buFont typeface="Wingdings" panose="05000000000000000000" pitchFamily="2" charset="2"/>
              <a:buChar char="Ø"/>
            </a:pPr>
            <a:r>
              <a:rPr lang="en-GB" sz="2400" dirty="0"/>
              <a:t>The economic corridor is not a bilateral project, but an open initiative. China has repeatedly emphasized that it invites and welcomes more countries to join in. Under the CPEC, China and Qatar have jointly developed the Port Qasim plant, a coal-fired power plant at Port Qasim in </a:t>
            </a:r>
            <a:r>
              <a:rPr lang="en-GB" sz="2400" dirty="0" smtClean="0"/>
              <a:t>Karachi</a:t>
            </a:r>
          </a:p>
        </p:txBody>
      </p:sp>
    </p:spTree>
    <p:extLst>
      <p:ext uri="{BB962C8B-B14F-4D97-AF65-F5344CB8AC3E}">
        <p14:creationId xmlns:p14="http://schemas.microsoft.com/office/powerpoint/2010/main" val="1820273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4</a:t>
            </a:fld>
            <a:endParaRPr lang="en-US"/>
          </a:p>
        </p:txBody>
      </p:sp>
      <p:sp>
        <p:nvSpPr>
          <p:cNvPr id="11" name="Text Box 27"/>
          <p:cNvSpPr txBox="1">
            <a:spLocks noChangeArrowheads="1"/>
          </p:cNvSpPr>
          <p:nvPr/>
        </p:nvSpPr>
        <p:spPr bwMode="auto">
          <a:xfrm>
            <a:off x="2387221" y="11808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accent3"/>
                </a:solidFill>
                <a:latin typeface="Cambria" pitchFamily="18" charset="0"/>
              </a:rPr>
              <a:t>MONTHLY UPDATE</a:t>
            </a:r>
            <a:endParaRPr lang="en-US" sz="1600" b="0" dirty="0">
              <a:solidFill>
                <a:schemeClr val="accent3"/>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12" name="Text Box 27"/>
          <p:cNvSpPr txBox="1">
            <a:spLocks noChangeArrowheads="1"/>
          </p:cNvSpPr>
          <p:nvPr/>
        </p:nvSpPr>
        <p:spPr bwMode="auto">
          <a:xfrm>
            <a:off x="0" y="781817"/>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3200" dirty="0"/>
              <a:t>Agriculture </a:t>
            </a:r>
            <a:r>
              <a:rPr lang="en-GB" sz="3200" dirty="0" smtClean="0"/>
              <a:t>sector </a:t>
            </a:r>
            <a:r>
              <a:rPr lang="en-GB" sz="3200" dirty="0"/>
              <a:t>important in CPEC’s </a:t>
            </a:r>
            <a:r>
              <a:rPr lang="en-GB" sz="3200" dirty="0" smtClean="0"/>
              <a:t>LTP</a:t>
            </a:r>
            <a:endParaRPr lang="en-GB" sz="3200" dirty="0"/>
          </a:p>
        </p:txBody>
      </p:sp>
      <p:sp>
        <p:nvSpPr>
          <p:cNvPr id="3" name="TextBox 2"/>
          <p:cNvSpPr txBox="1"/>
          <p:nvPr/>
        </p:nvSpPr>
        <p:spPr>
          <a:xfrm>
            <a:off x="0" y="1411801"/>
            <a:ext cx="9144000" cy="1231106"/>
          </a:xfrm>
          <a:prstGeom prst="rect">
            <a:avLst/>
          </a:prstGeom>
          <a:noFill/>
        </p:spPr>
        <p:txBody>
          <a:bodyPr wrap="square" rtlCol="0">
            <a:spAutoFit/>
          </a:bodyPr>
          <a:lstStyle/>
          <a:p>
            <a:pPr algn="just"/>
            <a:endParaRPr lang="en-GB" sz="2800" dirty="0" smtClean="0">
              <a:solidFill>
                <a:srgbClr val="00B0F0"/>
              </a:solidFill>
            </a:endParaRPr>
          </a:p>
          <a:p>
            <a:pPr marL="457200" indent="-457200" algn="just">
              <a:buFont typeface="Wingdings" panose="05000000000000000000" pitchFamily="2" charset="2"/>
              <a:buChar char="Ø"/>
            </a:pPr>
            <a:endParaRPr lang="en-GB" sz="2800" dirty="0" smtClean="0">
              <a:solidFill>
                <a:srgbClr val="990033"/>
              </a:solidFill>
            </a:endParaRPr>
          </a:p>
          <a:p>
            <a:pPr marL="285750" indent="-285750">
              <a:buFont typeface="Wingdings" panose="05000000000000000000" pitchFamily="2" charset="2"/>
              <a:buChar char="Ø"/>
            </a:pPr>
            <a:endParaRPr lang="en-GB" dirty="0" smtClean="0"/>
          </a:p>
        </p:txBody>
      </p:sp>
      <p:sp>
        <p:nvSpPr>
          <p:cNvPr id="4" name="TextBox 3"/>
          <p:cNvSpPr txBox="1"/>
          <p:nvPr/>
        </p:nvSpPr>
        <p:spPr>
          <a:xfrm>
            <a:off x="495300" y="6280964"/>
            <a:ext cx="8496300" cy="276999"/>
          </a:xfrm>
          <a:prstGeom prst="rect">
            <a:avLst/>
          </a:prstGeom>
          <a:noFill/>
        </p:spPr>
        <p:txBody>
          <a:bodyPr wrap="square" rtlCol="0">
            <a:spAutoFit/>
          </a:bodyPr>
          <a:lstStyle/>
          <a:p>
            <a:r>
              <a:rPr lang="en-US" sz="1100" dirty="0" smtClean="0">
                <a:solidFill>
                  <a:srgbClr val="FF0000"/>
                </a:solidFill>
              </a:rPr>
              <a:t>Source </a:t>
            </a:r>
            <a:r>
              <a:rPr lang="en-US" sz="1100" dirty="0" smtClean="0">
                <a:solidFill>
                  <a:srgbClr val="FF0000"/>
                </a:solidFill>
              </a:rPr>
              <a:t>Link </a:t>
            </a:r>
            <a:r>
              <a:rPr lang="en-GB" sz="1100" dirty="0" smtClean="0"/>
              <a:t>https</a:t>
            </a:r>
            <a:r>
              <a:rPr lang="en-GB" sz="1100" dirty="0"/>
              <a:t>://</a:t>
            </a:r>
            <a:r>
              <a:rPr lang="en-GB" sz="1100" dirty="0" smtClean="0"/>
              <a:t>www.thenews.com.pk/latest/284703-agriculture-sector-most-important-in-cpecs-ltp-ministry</a:t>
            </a:r>
            <a:r>
              <a:rPr lang="en-GB" sz="1200" dirty="0"/>
              <a:t>/</a:t>
            </a:r>
            <a:endParaRPr lang="en-GB" sz="1100" dirty="0"/>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2" name="Rectangle 1"/>
          <p:cNvSpPr/>
          <p:nvPr/>
        </p:nvSpPr>
        <p:spPr>
          <a:xfrm>
            <a:off x="0" y="1658022"/>
            <a:ext cx="9144000" cy="4832092"/>
          </a:xfrm>
          <a:prstGeom prst="rect">
            <a:avLst/>
          </a:prstGeom>
        </p:spPr>
        <p:txBody>
          <a:bodyPr wrap="square">
            <a:spAutoFit/>
          </a:bodyPr>
          <a:lstStyle/>
          <a:p>
            <a:pPr marL="342900" indent="-342900">
              <a:buFont typeface="Wingdings" panose="05000000000000000000" pitchFamily="2" charset="2"/>
              <a:buChar char="Ø"/>
            </a:pPr>
            <a:r>
              <a:rPr lang="en-GB" sz="2800" dirty="0"/>
              <a:t>Agriculture is very important pillar of Long Term Plan (LTP) of </a:t>
            </a:r>
            <a:r>
              <a:rPr lang="en-GB" sz="2800" dirty="0" smtClean="0"/>
              <a:t>CPEC </a:t>
            </a:r>
            <a:r>
              <a:rPr lang="en-GB" sz="2800" dirty="0"/>
              <a:t>and the government is giving it priority aiming at modern, systematic, standardized and intensified construction of the agricultural </a:t>
            </a:r>
            <a:r>
              <a:rPr lang="en-GB" sz="2800" dirty="0" smtClean="0"/>
              <a:t>industry</a:t>
            </a:r>
          </a:p>
          <a:p>
            <a:pPr marL="342900" indent="-342900">
              <a:buFont typeface="Wingdings" panose="05000000000000000000" pitchFamily="2" charset="2"/>
              <a:buChar char="Ø"/>
            </a:pPr>
            <a:r>
              <a:rPr lang="en-GB" sz="2800" dirty="0"/>
              <a:t>He said China and Pakistan had agreed to give full play to their own comparative advantages to strengthen agricultural infrastructure construction within the CPEC coverage and played their own roles in agricultural personnel training, technical exchanges and cooperation</a:t>
            </a:r>
            <a:endParaRPr lang="en-GB" sz="2800" dirty="0"/>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7404"/>
            <a:ext cx="1828800" cy="707886"/>
          </a:xfrm>
          <a:prstGeom prst="rect">
            <a:avLst/>
          </a:prstGeom>
          <a:noFill/>
          <a:ln>
            <a:noFill/>
          </a:ln>
        </p:spPr>
      </p:pic>
    </p:spTree>
    <p:extLst>
      <p:ext uri="{BB962C8B-B14F-4D97-AF65-F5344CB8AC3E}">
        <p14:creationId xmlns:p14="http://schemas.microsoft.com/office/powerpoint/2010/main" val="171020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5</a:t>
            </a:fld>
            <a:endParaRPr lang="en-US"/>
          </a:p>
        </p:txBody>
      </p:sp>
      <p:sp>
        <p:nvSpPr>
          <p:cNvPr id="11" name="Text Box 27"/>
          <p:cNvSpPr txBox="1">
            <a:spLocks noChangeArrowheads="1"/>
          </p:cNvSpPr>
          <p:nvPr/>
        </p:nvSpPr>
        <p:spPr bwMode="auto">
          <a:xfrm>
            <a:off x="2667000" y="106991"/>
            <a:ext cx="2819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accent3"/>
                </a:solidFill>
                <a:latin typeface="Cambria" pitchFamily="18" charset="0"/>
              </a:rPr>
              <a:t>MONTHLY UPDATE</a:t>
            </a:r>
            <a:endParaRPr lang="en-US" sz="1600" b="0" dirty="0">
              <a:solidFill>
                <a:schemeClr val="accent3"/>
              </a:solidFill>
              <a:latin typeface="Cambria" pitchFamily="18" charset="0"/>
            </a:endParaRPr>
          </a:p>
        </p:txBody>
      </p:sp>
      <p:sp>
        <p:nvSpPr>
          <p:cNvPr id="12" name="Text Box 27"/>
          <p:cNvSpPr txBox="1">
            <a:spLocks noChangeArrowheads="1"/>
          </p:cNvSpPr>
          <p:nvPr/>
        </p:nvSpPr>
        <p:spPr bwMode="auto">
          <a:xfrm>
            <a:off x="13648" y="722442"/>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800" dirty="0"/>
              <a:t>Gwadar holds potential to become the next </a:t>
            </a:r>
            <a:r>
              <a:rPr lang="en-GB" sz="2800" dirty="0" smtClean="0"/>
              <a:t>Dubai</a:t>
            </a:r>
            <a:endParaRPr lang="en-GB" sz="2800" dirty="0"/>
          </a:p>
        </p:txBody>
      </p:sp>
      <p:sp>
        <p:nvSpPr>
          <p:cNvPr id="18" name="Text Box 27"/>
          <p:cNvSpPr txBox="1">
            <a:spLocks noChangeArrowheads="1"/>
          </p:cNvSpPr>
          <p:nvPr/>
        </p:nvSpPr>
        <p:spPr bwMode="auto">
          <a:xfrm>
            <a:off x="381000" y="6296308"/>
            <a:ext cx="8763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400" dirty="0" smtClean="0">
                <a:solidFill>
                  <a:srgbClr val="FF0000"/>
                </a:solidFill>
                <a:latin typeface="Century Gothic" pitchFamily="34" charset="0"/>
              </a:rPr>
              <a:t>Source Link: </a:t>
            </a:r>
            <a:r>
              <a:rPr lang="en-GB" sz="1400" dirty="0"/>
              <a:t>https://www.thenews.com.pk/latest/285874-gwadar-holds-potential-to-become-the-next-dubai-british-newspaper-reports</a:t>
            </a:r>
          </a:p>
        </p:txBody>
      </p:sp>
      <p:sp>
        <p:nvSpPr>
          <p:cNvPr id="2" name="TextBox 1"/>
          <p:cNvSpPr txBox="1"/>
          <p:nvPr/>
        </p:nvSpPr>
        <p:spPr>
          <a:xfrm>
            <a:off x="0" y="1291828"/>
            <a:ext cx="9144000" cy="5262979"/>
          </a:xfrm>
          <a:prstGeom prst="rect">
            <a:avLst/>
          </a:prstGeom>
          <a:noFill/>
        </p:spPr>
        <p:txBody>
          <a:bodyPr wrap="square" rtlCol="0">
            <a:spAutoFit/>
          </a:bodyPr>
          <a:lstStyle/>
          <a:p>
            <a:pPr marL="342900" indent="-342900" algn="just">
              <a:buFont typeface="Wingdings" panose="05000000000000000000" pitchFamily="2" charset="2"/>
              <a:buChar char="Ø"/>
            </a:pPr>
            <a:r>
              <a:rPr lang="en-GB" sz="2400" dirty="0"/>
              <a:t>Gwadar is a significant asset for Pakistan and China and holds the potential to become the next Dubai in future, a British newspaper predicted, adding that the sea port would build alliance between Pakistan and China that could up-end the entire balance of power </a:t>
            </a:r>
            <a:r>
              <a:rPr lang="en-GB" sz="2400" dirty="0" smtClean="0"/>
              <a:t>in </a:t>
            </a:r>
            <a:r>
              <a:rPr lang="en-GB" sz="2400" dirty="0"/>
              <a:t>Indian </a:t>
            </a:r>
            <a:r>
              <a:rPr lang="en-GB" sz="2400" dirty="0" smtClean="0"/>
              <a:t>Ocean</a:t>
            </a:r>
          </a:p>
          <a:p>
            <a:pPr marL="342900" indent="-342900" algn="just">
              <a:buFont typeface="Wingdings" panose="05000000000000000000" pitchFamily="2" charset="2"/>
              <a:buChar char="Ø"/>
            </a:pPr>
            <a:r>
              <a:rPr lang="en-GB" sz="2400" dirty="0"/>
              <a:t>The article speaks about the China-Pakistan handshake over the entire national economy, where China has committed $62 billion to the initiative in </a:t>
            </a:r>
            <a:r>
              <a:rPr lang="en-GB" sz="2400" dirty="0" err="1"/>
              <a:t>plowing</a:t>
            </a:r>
            <a:r>
              <a:rPr lang="en-GB" sz="2400" dirty="0"/>
              <a:t> a fine infrastructure plan for the seaport to turn it into a mega transporter to the European </a:t>
            </a:r>
            <a:r>
              <a:rPr lang="en-GB" sz="2400" dirty="0" smtClean="0"/>
              <a:t>countries</a:t>
            </a:r>
          </a:p>
          <a:p>
            <a:pPr marL="342900" indent="-342900" algn="just">
              <a:buFont typeface="Wingdings" panose="05000000000000000000" pitchFamily="2" charset="2"/>
              <a:buChar char="Ø"/>
            </a:pPr>
            <a:r>
              <a:rPr lang="en-GB" sz="2400" dirty="0" smtClean="0"/>
              <a:t>Pakistan </a:t>
            </a:r>
            <a:r>
              <a:rPr lang="en-GB" sz="2400" dirty="0"/>
              <a:t>gets massive </a:t>
            </a:r>
            <a:r>
              <a:rPr lang="en-GB" sz="2400" dirty="0" smtClean="0"/>
              <a:t>investment </a:t>
            </a:r>
            <a:r>
              <a:rPr lang="en-GB" sz="2400" dirty="0"/>
              <a:t>while China gets access to warm water port 350 miles from the Straits of Hormuz - a key part of its “one belt one road” initiative to develop commercial logistics links with Europe</a:t>
            </a:r>
            <a:endParaRPr lang="en-GB" sz="2400" dirty="0">
              <a:solidFill>
                <a:srgbClr val="00B0F0"/>
              </a:solidFill>
            </a:endParaRPr>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5" name="Rectangle 4"/>
          <p:cNvSpPr/>
          <p:nvPr/>
        </p:nvSpPr>
        <p:spPr>
          <a:xfrm>
            <a:off x="68239" y="14657"/>
            <a:ext cx="2446361" cy="646331"/>
          </a:xfrm>
          <a:prstGeom prst="rect">
            <a:avLst/>
          </a:prstGeom>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r>
              <a:rPr lang="en-US" dirty="0" smtClean="0">
                <a:solidFill>
                  <a:schemeClr val="accent3">
                    <a:lumMod val="20000"/>
                    <a:lumOff val="80000"/>
                  </a:schemeClr>
                </a:solidFill>
                <a:latin typeface="Cambria" pitchFamily="18" charset="0"/>
              </a:rPr>
              <a:t>)</a:t>
            </a:r>
            <a:endParaRPr lang="en-US" sz="1600" b="0" dirty="0">
              <a:solidFill>
                <a:schemeClr val="bg1"/>
              </a:solidFill>
              <a:latin typeface="Cambria" pitchFamily="18" charset="0"/>
            </a:endParaRPr>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502322" y="0"/>
            <a:ext cx="1828800" cy="707886"/>
          </a:xfrm>
          <a:prstGeom prst="rect">
            <a:avLst/>
          </a:prstGeom>
          <a:noFill/>
          <a:ln>
            <a:noFill/>
          </a:ln>
        </p:spPr>
      </p:pic>
    </p:spTree>
    <p:extLst>
      <p:ext uri="{BB962C8B-B14F-4D97-AF65-F5344CB8AC3E}">
        <p14:creationId xmlns:p14="http://schemas.microsoft.com/office/powerpoint/2010/main" val="2822633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6</a:t>
            </a:fld>
            <a:endParaRPr lang="en-US"/>
          </a:p>
        </p:txBody>
      </p:sp>
      <p:sp>
        <p:nvSpPr>
          <p:cNvPr id="11" name="Text Box 27"/>
          <p:cNvSpPr txBox="1">
            <a:spLocks noChangeArrowheads="1"/>
          </p:cNvSpPr>
          <p:nvPr/>
        </p:nvSpPr>
        <p:spPr bwMode="auto">
          <a:xfrm>
            <a:off x="2286000" y="122973"/>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rgbClr val="FF0000"/>
                </a:solidFill>
                <a:latin typeface="Cambria" pitchFamily="18" charset="0"/>
              </a:rPr>
              <a:t>MONTHLY UPDATE</a:t>
            </a:r>
            <a:endParaRPr lang="en-US" sz="1600" b="0" dirty="0">
              <a:solidFill>
                <a:srgbClr val="FF0000"/>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14" name="Text Box 27"/>
          <p:cNvSpPr txBox="1">
            <a:spLocks noChangeArrowheads="1"/>
          </p:cNvSpPr>
          <p:nvPr/>
        </p:nvSpPr>
        <p:spPr bwMode="auto">
          <a:xfrm>
            <a:off x="0" y="751962"/>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GB" sz="2800" dirty="0">
              <a:solidFill>
                <a:srgbClr val="FF0000"/>
              </a:solidFill>
            </a:endParaRPr>
          </a:p>
          <a:p>
            <a:endParaRPr lang="en-GB" sz="2800" dirty="0">
              <a:solidFill>
                <a:srgbClr val="FF0000"/>
              </a:solidFill>
            </a:endParaRPr>
          </a:p>
        </p:txBody>
      </p:sp>
      <p:sp>
        <p:nvSpPr>
          <p:cNvPr id="18" name="Text Box 27"/>
          <p:cNvSpPr txBox="1">
            <a:spLocks noChangeArrowheads="1"/>
          </p:cNvSpPr>
          <p:nvPr/>
        </p:nvSpPr>
        <p:spPr bwMode="auto">
          <a:xfrm>
            <a:off x="228600" y="6344952"/>
            <a:ext cx="89154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600" dirty="0" smtClean="0">
                <a:solidFill>
                  <a:srgbClr val="FF0000"/>
                </a:solidFill>
                <a:latin typeface="Century Gothic" pitchFamily="34" charset="0"/>
              </a:rPr>
              <a:t>Source Link: </a:t>
            </a:r>
            <a:r>
              <a:rPr lang="en-GB" sz="1400" dirty="0"/>
              <a:t>http://tns.thenews.com.pk/silk-road-go-gilgit-baltistan/#.WqBP5WpubIU</a:t>
            </a:r>
            <a:endParaRPr lang="en-GB" sz="1400" dirty="0"/>
          </a:p>
        </p:txBody>
      </p:sp>
      <p:sp>
        <p:nvSpPr>
          <p:cNvPr id="2" name="Rectangle 1"/>
          <p:cNvSpPr/>
          <p:nvPr/>
        </p:nvSpPr>
        <p:spPr>
          <a:xfrm>
            <a:off x="402608" y="1603961"/>
            <a:ext cx="8284191" cy="369332"/>
          </a:xfrm>
          <a:prstGeom prst="rect">
            <a:avLst/>
          </a:prstGeom>
        </p:spPr>
        <p:txBody>
          <a:bodyPr wrap="square">
            <a:spAutoFit/>
          </a:bodyPr>
          <a:lstStyle/>
          <a:p>
            <a:endParaRPr lang="en-GB" dirty="0"/>
          </a:p>
        </p:txBody>
      </p:sp>
      <p:sp>
        <p:nvSpPr>
          <p:cNvPr id="10" name="TextBox 9"/>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sp>
        <p:nvSpPr>
          <p:cNvPr id="3" name="TextBox 2"/>
          <p:cNvSpPr txBox="1"/>
          <p:nvPr/>
        </p:nvSpPr>
        <p:spPr>
          <a:xfrm>
            <a:off x="0" y="707886"/>
            <a:ext cx="9144000" cy="584775"/>
          </a:xfrm>
          <a:prstGeom prst="rect">
            <a:avLst/>
          </a:prstGeom>
          <a:noFill/>
        </p:spPr>
        <p:txBody>
          <a:bodyPr wrap="square" rtlCol="0">
            <a:spAutoFit/>
          </a:bodyPr>
          <a:lstStyle/>
          <a:p>
            <a:r>
              <a:rPr lang="en-US" sz="3200" b="0" dirty="0"/>
              <a:t>Silk Road did go through </a:t>
            </a:r>
            <a:r>
              <a:rPr lang="en-US" sz="3200" b="0" dirty="0" err="1"/>
              <a:t>Gilgit</a:t>
            </a:r>
            <a:r>
              <a:rPr lang="en-US" sz="3200" b="0" dirty="0"/>
              <a:t> Baltistan</a:t>
            </a:r>
          </a:p>
        </p:txBody>
      </p:sp>
      <p:sp>
        <p:nvSpPr>
          <p:cNvPr id="4" name="TextBox 3"/>
          <p:cNvSpPr txBox="1"/>
          <p:nvPr/>
        </p:nvSpPr>
        <p:spPr>
          <a:xfrm>
            <a:off x="-27297" y="1299622"/>
            <a:ext cx="9144000" cy="3416320"/>
          </a:xfrm>
          <a:prstGeom prst="rect">
            <a:avLst/>
          </a:prstGeom>
          <a:noFill/>
        </p:spPr>
        <p:txBody>
          <a:bodyPr wrap="square" rtlCol="0">
            <a:spAutoFit/>
          </a:bodyPr>
          <a:lstStyle/>
          <a:p>
            <a:pPr marL="342900" indent="-342900">
              <a:buFont typeface="Wingdings" panose="05000000000000000000" pitchFamily="2" charset="2"/>
              <a:buChar char="Ø"/>
            </a:pPr>
            <a:r>
              <a:rPr lang="en-GB" sz="2400" dirty="0"/>
              <a:t>The collective cultural and historical memory and epigraphic evidence testify to the existence of Silk Route in the </a:t>
            </a:r>
            <a:r>
              <a:rPr lang="en-GB" sz="2400" dirty="0" smtClean="0"/>
              <a:t>region</a:t>
            </a:r>
            <a:endParaRPr lang="en-GB" sz="2400" dirty="0" smtClean="0"/>
          </a:p>
          <a:p>
            <a:pPr marL="285750" indent="-285750" algn="just">
              <a:buFont typeface="Wingdings" panose="05000000000000000000" pitchFamily="2" charset="2"/>
              <a:buChar char="Ø"/>
            </a:pPr>
            <a:r>
              <a:rPr lang="en-GB" sz="2400" dirty="0" err="1"/>
              <a:t>Gilgit</a:t>
            </a:r>
            <a:r>
              <a:rPr lang="en-GB" sz="2400" dirty="0"/>
              <a:t>-Baltistan is one of the regions in High Asia that has historically attracted travellers, preachers, soldiers, traders and writers for more than two millennia. The accounts of these travellers are recorded in the shape of travelogues, folk tales, literature, and more than 40000 rock carvings found in the region</a:t>
            </a:r>
            <a:endParaRPr lang="en-GB" sz="2400" dirty="0"/>
          </a:p>
        </p:txBody>
      </p:sp>
      <p:pic>
        <p:nvPicPr>
          <p:cNvPr id="12" name="Picture 11"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410200" y="-6961"/>
            <a:ext cx="1828800" cy="707886"/>
          </a:xfrm>
          <a:prstGeom prst="rect">
            <a:avLst/>
          </a:prstGeom>
          <a:noFill/>
          <a:ln>
            <a:noFill/>
          </a:ln>
        </p:spPr>
      </p:pic>
    </p:spTree>
    <p:extLst>
      <p:ext uri="{BB962C8B-B14F-4D97-AF65-F5344CB8AC3E}">
        <p14:creationId xmlns:p14="http://schemas.microsoft.com/office/powerpoint/2010/main" val="1856110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7</a:t>
            </a:fld>
            <a:endParaRPr lang="en-US"/>
          </a:p>
        </p:txBody>
      </p:sp>
      <p:sp>
        <p:nvSpPr>
          <p:cNvPr id="11" name="Text Box 27"/>
          <p:cNvSpPr txBox="1">
            <a:spLocks noChangeArrowheads="1"/>
          </p:cNvSpPr>
          <p:nvPr/>
        </p:nvSpPr>
        <p:spPr bwMode="auto">
          <a:xfrm>
            <a:off x="2514600" y="119078"/>
            <a:ext cx="2971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accent3"/>
                </a:solidFill>
                <a:latin typeface="Cambria" pitchFamily="18" charset="0"/>
              </a:rPr>
              <a:t>MONTHLY UPDATE</a:t>
            </a:r>
            <a:endParaRPr lang="en-US" sz="1600" b="0" dirty="0">
              <a:solidFill>
                <a:schemeClr val="accent3"/>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18" name="Text Box 27"/>
          <p:cNvSpPr txBox="1">
            <a:spLocks noChangeArrowheads="1"/>
          </p:cNvSpPr>
          <p:nvPr/>
        </p:nvSpPr>
        <p:spPr bwMode="auto">
          <a:xfrm>
            <a:off x="27295" y="6380946"/>
            <a:ext cx="914399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400" dirty="0" smtClean="0">
                <a:solidFill>
                  <a:srgbClr val="FF0000"/>
                </a:solidFill>
                <a:latin typeface="Century Gothic" pitchFamily="34" charset="0"/>
              </a:rPr>
              <a:t>Source Link: </a:t>
            </a:r>
            <a:r>
              <a:rPr lang="en-GB" sz="1400" dirty="0"/>
              <a:t>https://www.thenews.com.pk/print/272952-china-seeks-private-sector-s-participation-in-cpec-projects</a:t>
            </a:r>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486400" y="0"/>
            <a:ext cx="1828800" cy="717572"/>
          </a:xfrm>
          <a:prstGeom prst="rect">
            <a:avLst/>
          </a:prstGeom>
          <a:noFill/>
          <a:ln>
            <a:noFill/>
          </a:ln>
        </p:spPr>
      </p:pic>
      <p:pic>
        <p:nvPicPr>
          <p:cNvPr id="14" name="Picture 13" descr="CPEC Fashion Show1"/>
          <p:cNvPicPr/>
          <p:nvPr/>
        </p:nvPicPr>
        <p:blipFill>
          <a:blip r:embed="rId3">
            <a:extLst>
              <a:ext uri="{28A0092B-C50C-407E-A947-70E740481C1C}">
                <a14:useLocalDpi xmlns:a14="http://schemas.microsoft.com/office/drawing/2010/main" val="0"/>
              </a:ext>
            </a:extLst>
          </a:blip>
          <a:srcRect/>
          <a:stretch>
            <a:fillRect/>
          </a:stretch>
        </p:blipFill>
        <p:spPr bwMode="auto">
          <a:xfrm>
            <a:off x="27295" y="673076"/>
            <a:ext cx="9116704" cy="6184924"/>
          </a:xfrm>
          <a:prstGeom prst="rect">
            <a:avLst/>
          </a:prstGeom>
          <a:noFill/>
          <a:ln>
            <a:noFill/>
          </a:ln>
        </p:spPr>
      </p:pic>
    </p:spTree>
    <p:extLst>
      <p:ext uri="{BB962C8B-B14F-4D97-AF65-F5344CB8AC3E}">
        <p14:creationId xmlns:p14="http://schemas.microsoft.com/office/powerpoint/2010/main" val="1820273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8</a:t>
            </a:fld>
            <a:endParaRPr lang="en-US"/>
          </a:p>
        </p:txBody>
      </p:sp>
      <p:sp>
        <p:nvSpPr>
          <p:cNvPr id="11" name="Text Box 27"/>
          <p:cNvSpPr txBox="1">
            <a:spLocks noChangeArrowheads="1"/>
          </p:cNvSpPr>
          <p:nvPr/>
        </p:nvSpPr>
        <p:spPr bwMode="auto">
          <a:xfrm>
            <a:off x="2209800" y="133613"/>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rgbClr val="FF0000"/>
                </a:solidFill>
                <a:latin typeface="Cambria" pitchFamily="18" charset="0"/>
              </a:rPr>
              <a:t>MONTHLY UPDATE</a:t>
            </a:r>
            <a:endParaRPr lang="en-US" sz="1600" b="0" dirty="0">
              <a:solidFill>
                <a:srgbClr val="FF0000"/>
              </a:solidFill>
              <a:latin typeface="Cambria" pitchFamily="18" charset="0"/>
            </a:endParaRPr>
          </a:p>
        </p:txBody>
      </p:sp>
      <p:sp>
        <p:nvSpPr>
          <p:cNvPr id="6" name="Text Box 27"/>
          <p:cNvSpPr txBox="1">
            <a:spLocks noChangeArrowheads="1"/>
          </p:cNvSpPr>
          <p:nvPr/>
        </p:nvSpPr>
        <p:spPr bwMode="auto">
          <a:xfrm>
            <a:off x="142458" y="26746"/>
            <a:ext cx="23721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solidFill>
                  <a:schemeClr val="accent3">
                    <a:lumMod val="20000"/>
                    <a:lumOff val="80000"/>
                  </a:schemeClr>
                </a:solidFill>
                <a:latin typeface="Cambria" pitchFamily="18" charset="0"/>
              </a:rPr>
              <a:t>Session # 14</a:t>
            </a:r>
            <a:br>
              <a:rPr lang="en-US" dirty="0">
                <a:solidFill>
                  <a:schemeClr val="accent3">
                    <a:lumMod val="20000"/>
                    <a:lumOff val="80000"/>
                  </a:schemeClr>
                </a:solidFill>
                <a:latin typeface="Cambria" pitchFamily="18" charset="0"/>
              </a:rPr>
            </a:br>
            <a:r>
              <a:rPr lang="en-US" dirty="0">
                <a:solidFill>
                  <a:schemeClr val="accent3">
                    <a:lumMod val="20000"/>
                    <a:lumOff val="80000"/>
                  </a:schemeClr>
                </a:solidFill>
                <a:latin typeface="Cambria" pitchFamily="18" charset="0"/>
              </a:rPr>
              <a:t>(8 March 2018)</a:t>
            </a:r>
            <a:endParaRPr lang="en-US" sz="1600" b="0" dirty="0">
              <a:solidFill>
                <a:schemeClr val="bg1"/>
              </a:solidFill>
              <a:latin typeface="Cambria" pitchFamily="18" charset="0"/>
            </a:endParaRPr>
          </a:p>
        </p:txBody>
      </p:sp>
      <p:sp>
        <p:nvSpPr>
          <p:cNvPr id="12" name="Text Box 27"/>
          <p:cNvSpPr txBox="1">
            <a:spLocks noChangeArrowheads="1"/>
          </p:cNvSpPr>
          <p:nvPr/>
        </p:nvSpPr>
        <p:spPr bwMode="auto">
          <a:xfrm>
            <a:off x="0" y="707886"/>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3200" dirty="0"/>
              <a:t>Extending CPEC to Afghanistan</a:t>
            </a:r>
          </a:p>
        </p:txBody>
      </p:sp>
      <p:sp>
        <p:nvSpPr>
          <p:cNvPr id="3" name="TextBox 2"/>
          <p:cNvSpPr txBox="1"/>
          <p:nvPr/>
        </p:nvSpPr>
        <p:spPr>
          <a:xfrm>
            <a:off x="0" y="1341285"/>
            <a:ext cx="9144000" cy="4893647"/>
          </a:xfrm>
          <a:prstGeom prst="rect">
            <a:avLst/>
          </a:prstGeom>
          <a:noFill/>
        </p:spPr>
        <p:txBody>
          <a:bodyPr wrap="square" rtlCol="0">
            <a:spAutoFit/>
          </a:bodyPr>
          <a:lstStyle/>
          <a:p>
            <a:pPr marL="457200" indent="-457200" algn="just">
              <a:buFont typeface="Wingdings" panose="05000000000000000000" pitchFamily="2" charset="2"/>
              <a:buChar char="Ø"/>
            </a:pPr>
            <a:r>
              <a:rPr lang="en-GB" sz="2400" dirty="0"/>
              <a:t>Many believe that Afghanistan’s involvement in CPEC, even if only modest, can be a big confidence-building measure for an Afghanistan-Pakistan relationship which has been tense for quite some </a:t>
            </a:r>
            <a:r>
              <a:rPr lang="en-GB" sz="2400" dirty="0" smtClean="0"/>
              <a:t>time</a:t>
            </a:r>
          </a:p>
          <a:p>
            <a:pPr marL="457200" indent="-457200" algn="just">
              <a:buFont typeface="Wingdings" panose="05000000000000000000" pitchFamily="2" charset="2"/>
              <a:buChar char="Ø"/>
            </a:pPr>
            <a:r>
              <a:rPr lang="en-GB" sz="2400" dirty="0"/>
              <a:t>In the long run, through Afghanistan, China is planning to gradually connect the CPEC with the China-Central and Western Asia Economic </a:t>
            </a:r>
            <a:r>
              <a:rPr lang="en-GB" sz="2400" dirty="0" smtClean="0"/>
              <a:t>Corridor.</a:t>
            </a:r>
            <a:r>
              <a:rPr lang="en-GB" sz="2400" dirty="0"/>
              <a:t> </a:t>
            </a:r>
            <a:r>
              <a:rPr lang="en-GB" sz="2400" dirty="0" smtClean="0"/>
              <a:t>China </a:t>
            </a:r>
            <a:r>
              <a:rPr lang="en-GB" sz="2400" dirty="0"/>
              <a:t>is confident </a:t>
            </a:r>
            <a:r>
              <a:rPr lang="en-GB" sz="2400" dirty="0" smtClean="0"/>
              <a:t>about </a:t>
            </a:r>
            <a:r>
              <a:rPr lang="en-GB" sz="2400" dirty="0"/>
              <a:t>Afghanistan’s joining </a:t>
            </a:r>
            <a:r>
              <a:rPr lang="en-GB" sz="2400" dirty="0" smtClean="0"/>
              <a:t>CPEC. According </a:t>
            </a:r>
            <a:r>
              <a:rPr lang="en-GB" sz="2400" dirty="0"/>
              <a:t>to Chinese Foreign Minister, as an   important neighbour of China and Pakistan, Afghanistan has an urgent desire to develop its economy and improve people’s livelihood and it is willing </a:t>
            </a:r>
            <a:r>
              <a:rPr lang="en-GB" sz="2400" dirty="0" smtClean="0"/>
              <a:t>to integrate </a:t>
            </a:r>
            <a:r>
              <a:rPr lang="en-GB" sz="2400" dirty="0"/>
              <a:t>itself </a:t>
            </a:r>
            <a:r>
              <a:rPr lang="en-GB" sz="2400" dirty="0" smtClean="0"/>
              <a:t>into </a:t>
            </a:r>
            <a:r>
              <a:rPr lang="en-GB" sz="2400" dirty="0"/>
              <a:t>process of regional interconnection</a:t>
            </a:r>
            <a:endParaRPr lang="en-GB" sz="2400" dirty="0" smtClean="0"/>
          </a:p>
          <a:p>
            <a:pPr marL="457200" indent="-457200" algn="just">
              <a:buFont typeface="Wingdings" panose="05000000000000000000" pitchFamily="2" charset="2"/>
              <a:buChar char="Ø"/>
            </a:pPr>
            <a:endParaRPr lang="en-GB" sz="2400" dirty="0" smtClean="0">
              <a:solidFill>
                <a:srgbClr val="00B0F0"/>
              </a:solidFill>
            </a:endParaRPr>
          </a:p>
        </p:txBody>
      </p:sp>
      <p:sp>
        <p:nvSpPr>
          <p:cNvPr id="4" name="TextBox 3"/>
          <p:cNvSpPr txBox="1"/>
          <p:nvPr/>
        </p:nvSpPr>
        <p:spPr>
          <a:xfrm>
            <a:off x="0" y="6280964"/>
            <a:ext cx="9144000" cy="276999"/>
          </a:xfrm>
          <a:prstGeom prst="rect">
            <a:avLst/>
          </a:prstGeom>
          <a:noFill/>
        </p:spPr>
        <p:txBody>
          <a:bodyPr wrap="square" rtlCol="0">
            <a:spAutoFit/>
          </a:bodyPr>
          <a:lstStyle/>
          <a:p>
            <a:r>
              <a:rPr lang="en-US" sz="1100" dirty="0" smtClean="0">
                <a:solidFill>
                  <a:srgbClr val="FF0000"/>
                </a:solidFill>
              </a:rPr>
              <a:t>Source Link: </a:t>
            </a:r>
            <a:r>
              <a:rPr lang="en-GB" sz="1200" dirty="0"/>
              <a:t>https://pakobserver.net/extending-cpec-afghanistan</a:t>
            </a:r>
            <a:r>
              <a:rPr lang="en-GB" sz="1200" dirty="0" smtClean="0"/>
              <a:t>/</a:t>
            </a:r>
            <a:endParaRPr lang="en-GB" sz="1200" dirty="0"/>
          </a:p>
        </p:txBody>
      </p:sp>
      <p:sp>
        <p:nvSpPr>
          <p:cNvPr id="9" name="TextBox 8"/>
          <p:cNvSpPr txBox="1"/>
          <p:nvPr/>
        </p:nvSpPr>
        <p:spPr>
          <a:xfrm>
            <a:off x="7391400" y="0"/>
            <a:ext cx="1752600" cy="707886"/>
          </a:xfrm>
          <a:prstGeom prst="rect">
            <a:avLst/>
          </a:prstGeom>
          <a:noFill/>
        </p:spPr>
        <p:txBody>
          <a:bodyPr wrap="square" rtlCol="0">
            <a:spAutoFit/>
          </a:bodyPr>
          <a:lstStyle/>
          <a:p>
            <a:r>
              <a:rPr lang="en-US" sz="4000" dirty="0" smtClean="0">
                <a:solidFill>
                  <a:schemeClr val="accent5"/>
                </a:solidFill>
              </a:rPr>
              <a:t>CPEC</a:t>
            </a:r>
            <a:endParaRPr lang="en-GB" sz="4000" dirty="0">
              <a:solidFill>
                <a:schemeClr val="accent5"/>
              </a:solidFill>
            </a:endParaRPr>
          </a:p>
        </p:txBody>
      </p:sp>
      <p:pic>
        <p:nvPicPr>
          <p:cNvPr id="10" name="Picture 9" descr="https://www.brecorder.com/wp-content/uploads/2017/11/cepec.jpg"/>
          <p:cNvPicPr/>
          <p:nvPr/>
        </p:nvPicPr>
        <p:blipFill>
          <a:blip r:embed="rId2">
            <a:extLst>
              <a:ext uri="{28A0092B-C50C-407E-A947-70E740481C1C}">
                <a14:useLocalDpi xmlns:a14="http://schemas.microsoft.com/office/drawing/2010/main" val="0"/>
              </a:ext>
            </a:extLst>
          </a:blip>
          <a:srcRect/>
          <a:stretch>
            <a:fillRect/>
          </a:stretch>
        </p:blipFill>
        <p:spPr bwMode="auto">
          <a:xfrm>
            <a:off x="5562600" y="0"/>
            <a:ext cx="1828800" cy="707886"/>
          </a:xfrm>
          <a:prstGeom prst="rect">
            <a:avLst/>
          </a:prstGeom>
          <a:noFill/>
          <a:ln>
            <a:noFill/>
          </a:ln>
        </p:spPr>
      </p:pic>
    </p:spTree>
    <p:extLst>
      <p:ext uri="{BB962C8B-B14F-4D97-AF65-F5344CB8AC3E}">
        <p14:creationId xmlns:p14="http://schemas.microsoft.com/office/powerpoint/2010/main" val="3035622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FF0000"/>
      </a:accent1>
      <a:accent2>
        <a:srgbClr val="333399"/>
      </a:accent2>
      <a:accent3>
        <a:srgbClr val="FFFF00"/>
      </a:accent3>
      <a:accent4>
        <a:srgbClr val="7030A0"/>
      </a:accent4>
      <a:accent5>
        <a:srgbClr val="33CC33"/>
      </a:accent5>
      <a:accent6>
        <a:srgbClr val="44969F"/>
      </a:accent6>
      <a:hlink>
        <a:srgbClr val="009999"/>
      </a:hlink>
      <a:folHlink>
        <a:srgbClr val="BF2600"/>
      </a:folHlink>
    </a:clrScheme>
    <a:fontScheme name="Default Design">
      <a:majorFont>
        <a:latin typeface="Cambria"/>
        <a:ea typeface=""/>
        <a:cs typeface="Arial"/>
      </a:majorFont>
      <a:minorFont>
        <a:latin typeface="Cambr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10195</TotalTime>
  <Words>992</Words>
  <Application>Microsoft Office PowerPoint</Application>
  <PresentationFormat>On-screen Show (4:3)</PresentationFormat>
  <Paragraphs>93</Paragraphs>
  <Slides>12</Slides>
  <Notes>0</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ariant>
        <vt:lpstr>Custom Shows</vt:lpstr>
      </vt:variant>
      <vt:variant>
        <vt:i4>6</vt:i4>
      </vt:variant>
    </vt:vector>
  </HeadingPairs>
  <TitlesOfParts>
    <vt:vector size="24" baseType="lpstr">
      <vt:lpstr>Arial</vt:lpstr>
      <vt:lpstr>Cambria</vt:lpstr>
      <vt:lpstr>Century Gothic</vt:lpstr>
      <vt:lpstr>Wingdings</vt:lpstr>
      <vt:lpstr>Default Design</vt:lpstr>
      <vt:lpstr>Bitmap Image</vt:lpstr>
      <vt:lpstr>CHINA  STUDY CIRCLE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1</vt:lpstr>
      <vt:lpstr>Section 4</vt:lpstr>
      <vt:lpstr>Section 5</vt:lpstr>
      <vt:lpstr>Section 2</vt:lpstr>
      <vt:lpstr>Section 3</vt:lpstr>
      <vt:lpstr>Section 6</vt:lpstr>
    </vt:vector>
  </TitlesOfParts>
  <Company>Gallup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tanya</dc:creator>
  <cp:lastModifiedBy>Shahzad Qasim</cp:lastModifiedBy>
  <cp:revision>2780</cp:revision>
  <cp:lastPrinted>2013-08-27T05:29:00Z</cp:lastPrinted>
  <dcterms:created xsi:type="dcterms:W3CDTF">2011-02-07T07:47:38Z</dcterms:created>
  <dcterms:modified xsi:type="dcterms:W3CDTF">2018-03-07T21:06:48Z</dcterms:modified>
</cp:coreProperties>
</file>